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Lst>
  <p:notesMasterIdLst>
    <p:notesMasterId r:id="rId30"/>
  </p:notesMasterIdLst>
  <p:sldIdLst>
    <p:sldId id="2561" r:id="rId3"/>
    <p:sldId id="2562" r:id="rId4"/>
    <p:sldId id="2563" r:id="rId5"/>
    <p:sldId id="2564" r:id="rId6"/>
    <p:sldId id="256" r:id="rId7"/>
    <p:sldId id="258" r:id="rId8"/>
    <p:sldId id="259" r:id="rId9"/>
    <p:sldId id="2569" r:id="rId10"/>
    <p:sldId id="2570" r:id="rId11"/>
    <p:sldId id="2571" r:id="rId12"/>
    <p:sldId id="2572" r:id="rId13"/>
    <p:sldId id="2573" r:id="rId14"/>
    <p:sldId id="2574" r:id="rId15"/>
    <p:sldId id="260" r:id="rId16"/>
    <p:sldId id="261" r:id="rId17"/>
    <p:sldId id="2575" r:id="rId18"/>
    <p:sldId id="2576" r:id="rId19"/>
    <p:sldId id="2577" r:id="rId20"/>
    <p:sldId id="2578" r:id="rId21"/>
    <p:sldId id="2579" r:id="rId22"/>
    <p:sldId id="2580" r:id="rId23"/>
    <p:sldId id="2581" r:id="rId24"/>
    <p:sldId id="2582" r:id="rId25"/>
    <p:sldId id="2565" r:id="rId26"/>
    <p:sldId id="2566" r:id="rId27"/>
    <p:sldId id="2567" r:id="rId28"/>
    <p:sldId id="25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285 Final Project Presentation" id="{21A196A6-C1F1-4898-A427-09F8D66C4E02}">
          <p14:sldIdLst>
            <p14:sldId id="2561"/>
          </p14:sldIdLst>
        </p14:section>
        <p14:section name="SEC285 Final Project Overview" id="{1DCDEC51-A0AE-4954-B8A4-48CC68729FBD}">
          <p14:sldIdLst>
            <p14:sldId id="2562"/>
            <p14:sldId id="2563"/>
            <p14:sldId id="2564"/>
            <p14:sldId id="256"/>
            <p14:sldId id="258"/>
            <p14:sldId id="259"/>
            <p14:sldId id="2569"/>
            <p14:sldId id="2570"/>
            <p14:sldId id="2571"/>
            <p14:sldId id="2572"/>
            <p14:sldId id="2573"/>
            <p14:sldId id="2574"/>
            <p14:sldId id="260"/>
            <p14:sldId id="261"/>
            <p14:sldId id="2575"/>
            <p14:sldId id="2576"/>
            <p14:sldId id="2577"/>
            <p14:sldId id="2578"/>
            <p14:sldId id="2579"/>
            <p14:sldId id="2580"/>
            <p14:sldId id="2581"/>
            <p14:sldId id="2582"/>
            <p14:sldId id="2565"/>
            <p14:sldId id="2566"/>
            <p14:sldId id="2567"/>
            <p14:sldId id="25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1FF45-63FD-4E56-BA99-F7EADBB3DD39}" v="102" dt="2025-08-29T14:44:52.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1" d="100"/>
          <a:sy n="71" d="100"/>
        </p:scale>
        <p:origin x="6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ED267-76C6-4472-8412-E7430DBAEC9D}" type="datetimeFigureOut">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F0B1B-3763-42F2-AFE5-DC7FA64BA0BE}" type="slidenum">
              <a:t>‹#›</a:t>
            </a:fld>
            <a:endParaRPr lang="en-US"/>
          </a:p>
        </p:txBody>
      </p:sp>
    </p:spTree>
    <p:extLst>
      <p:ext uri="{BB962C8B-B14F-4D97-AF65-F5344CB8AC3E}">
        <p14:creationId xmlns:p14="http://schemas.microsoft.com/office/powerpoint/2010/main" val="1780274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AEBFBE4B-469D-4EBF-930C-D23352213C56}" type="slidenum">
              <a:t>1</a:t>
            </a:fld>
            <a:endParaRPr lang="en-US"/>
          </a:p>
        </p:txBody>
      </p:sp>
    </p:spTree>
    <p:extLst>
      <p:ext uri="{BB962C8B-B14F-4D97-AF65-F5344CB8AC3E}">
        <p14:creationId xmlns:p14="http://schemas.microsoft.com/office/powerpoint/2010/main" val="158121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 Introduction, Challenges, Career Skills, Conclusion, References</a:t>
            </a:r>
          </a:p>
        </p:txBody>
      </p:sp>
      <p:sp>
        <p:nvSpPr>
          <p:cNvPr id="4" name="Slide Number Placeholder 3"/>
          <p:cNvSpPr>
            <a:spLocks noGrp="1"/>
          </p:cNvSpPr>
          <p:nvPr>
            <p:ph type="sldNum" sz="quarter" idx="5"/>
          </p:nvPr>
        </p:nvSpPr>
        <p:spPr/>
        <p:txBody>
          <a:bodyPr/>
          <a:lstStyle/>
          <a:p>
            <a:fld id="{AEBFBE4B-469D-4EBF-930C-D23352213C56}" type="slidenum">
              <a:t>2</a:t>
            </a:fld>
            <a:endParaRPr lang="en-US"/>
          </a:p>
        </p:txBody>
      </p:sp>
    </p:spTree>
    <p:extLst>
      <p:ext uri="{BB962C8B-B14F-4D97-AF65-F5344CB8AC3E}">
        <p14:creationId xmlns:p14="http://schemas.microsoft.com/office/powerpoint/2010/main" val="217176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Throughout the duration of the SEC285 final project, several challenges were encountered that tested both technical and soft skills. One major challenge was the limitation of resources, including access to advanced tools and environments for testing security configurations. Another significant hurdle was time constraints, which required efficient time management and prioritization of tasks. Technical difficulties also arose, such as troubleshooting network issues and ensuring compatibility across different systems. These challenges were addressed through extensive research, collaboration with peers and instructors, and persistent problem-solving efforts. This slide highlights the resilience and adaptability required to overcome obstacles in a real-world project setting.</a:t>
            </a:r>
          </a:p>
        </p:txBody>
      </p:sp>
      <p:sp>
        <p:nvSpPr>
          <p:cNvPr id="4" name="Slide Number Placeholder 3"/>
          <p:cNvSpPr>
            <a:spLocks noGrp="1"/>
          </p:cNvSpPr>
          <p:nvPr>
            <p:ph type="sldNum" sz="quarter" idx="5"/>
          </p:nvPr>
        </p:nvSpPr>
        <p:spPr/>
        <p:txBody>
          <a:bodyPr/>
          <a:lstStyle/>
          <a:p>
            <a:fld id="{AEBFBE4B-469D-4EBF-930C-D23352213C56}" type="slidenum">
              <a:t>24</a:t>
            </a:fld>
            <a:endParaRPr lang="en-US"/>
          </a:p>
        </p:txBody>
      </p:sp>
    </p:spTree>
    <p:extLst>
      <p:ext uri="{BB962C8B-B14F-4D97-AF65-F5344CB8AC3E}">
        <p14:creationId xmlns:p14="http://schemas.microsoft.com/office/powerpoint/2010/main" val="599270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SEC285 final project provided an excellent opportunity to develop and refine several career-relevant skills. Firstly, it enhanced understanding of network security fundamentals, including protocols, threat detection, and mitigation techniques. Secondly, the project improved troubleshooting and problem-solving abilities, essential for any IT professional. Thirdly, it emphasized the importance of technical documentation, requiring clear and concise reporting of findings and configurations. Lastly, the presentation component of the project fostered communication skills, enabling the effective conveyance of complex technical information to diverse audiences. These skills collectively contribute to a strong foundation for a career in cybersecurity and network administration.</a:t>
            </a:r>
          </a:p>
        </p:txBody>
      </p:sp>
      <p:sp>
        <p:nvSpPr>
          <p:cNvPr id="4" name="Slide Number Placeholder 3"/>
          <p:cNvSpPr>
            <a:spLocks noGrp="1"/>
          </p:cNvSpPr>
          <p:nvPr>
            <p:ph type="sldNum" sz="quarter" idx="5"/>
          </p:nvPr>
        </p:nvSpPr>
        <p:spPr/>
        <p:txBody>
          <a:bodyPr/>
          <a:lstStyle/>
          <a:p>
            <a:fld id="{AEBFBE4B-469D-4EBF-930C-D23352213C56}" type="slidenum">
              <a:t>25</a:t>
            </a:fld>
            <a:endParaRPr lang="en-US"/>
          </a:p>
        </p:txBody>
      </p:sp>
    </p:spTree>
    <p:extLst>
      <p:ext uri="{BB962C8B-B14F-4D97-AF65-F5344CB8AC3E}">
        <p14:creationId xmlns:p14="http://schemas.microsoft.com/office/powerpoint/2010/main" val="279223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conclusion, the SEC285 final project was a valuable educational experience that bridged the gap between theoretical learning and practical application. It allowed for the exploration of real-world network security scenarios, the development of critical thinking and technical skills, and the demonstration of professional competencies. The challenges faced during the project served as learning opportunities, reinforcing the importance of persistence and adaptability. Overall, the project has significantly contributed to the preparedness of the student for future roles in the cybersecurity and IT fields, aligning well with the goals of the SEC285 course.</a:t>
            </a:r>
          </a:p>
        </p:txBody>
      </p:sp>
      <p:sp>
        <p:nvSpPr>
          <p:cNvPr id="4" name="Slide Number Placeholder 3"/>
          <p:cNvSpPr>
            <a:spLocks noGrp="1"/>
          </p:cNvSpPr>
          <p:nvPr>
            <p:ph type="sldNum" sz="quarter" idx="5"/>
          </p:nvPr>
        </p:nvSpPr>
        <p:spPr/>
        <p:txBody>
          <a:bodyPr/>
          <a:lstStyle/>
          <a:p>
            <a:fld id="{AEBFBE4B-469D-4EBF-930C-D23352213C56}" type="slidenum">
              <a:t>26</a:t>
            </a:fld>
            <a:endParaRPr lang="en-US"/>
          </a:p>
        </p:txBody>
      </p:sp>
    </p:spTree>
    <p:extLst>
      <p:ext uri="{BB962C8B-B14F-4D97-AF65-F5344CB8AC3E}">
        <p14:creationId xmlns:p14="http://schemas.microsoft.com/office/powerpoint/2010/main" val="389838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references slide includes all sources consulted during the development of the SEC285 final project. These include SEC285 course materials, which provided foundational knowledge and guidelines; Cisco Networking Academy resources, which offered practical insights and tutorials; official documentation and whitepapers from industry leaders, which ensured accuracy and relevance; and online forums and tutorials that supported troubleshooting and advanced configurations. Proper citation of these resources underscores the academic integrity and thorough research involved in the project.</a:t>
            </a:r>
          </a:p>
        </p:txBody>
      </p:sp>
      <p:sp>
        <p:nvSpPr>
          <p:cNvPr id="4" name="Slide Number Placeholder 3"/>
          <p:cNvSpPr>
            <a:spLocks noGrp="1"/>
          </p:cNvSpPr>
          <p:nvPr>
            <p:ph type="sldNum" sz="quarter" idx="5"/>
          </p:nvPr>
        </p:nvSpPr>
        <p:spPr/>
        <p:txBody>
          <a:bodyPr/>
          <a:lstStyle/>
          <a:p>
            <a:fld id="{AEBFBE4B-469D-4EBF-930C-D23352213C56}" type="slidenum">
              <a:t>27</a:t>
            </a:fld>
            <a:endParaRPr lang="en-US"/>
          </a:p>
        </p:txBody>
      </p:sp>
    </p:spTree>
    <p:extLst>
      <p:ext uri="{BB962C8B-B14F-4D97-AF65-F5344CB8AC3E}">
        <p14:creationId xmlns:p14="http://schemas.microsoft.com/office/powerpoint/2010/main" val="254818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presentation, titled 'SEC285 Final Project', was developed by [Your Name] as part of the SEC285 course. It provides a comprehensive overview of the final project, including its objectives, challenges faced, career skills gained, and concluding insights. The presentation is designed to reflect a professional appearance and structure, suitable for academic and career-oriented audiences. The date of submission and course details are also included to contextualize the project within the academic timeline.</a:t>
            </a:r>
          </a:p>
        </p:txBody>
      </p:sp>
      <p:sp>
        <p:nvSpPr>
          <p:cNvPr id="4" name="Slide Number Placeholder 3"/>
          <p:cNvSpPr>
            <a:spLocks noGrp="1"/>
          </p:cNvSpPr>
          <p:nvPr>
            <p:ph type="sldNum" sz="quarter" idx="5"/>
          </p:nvPr>
        </p:nvSpPr>
        <p:spPr/>
        <p:txBody>
          <a:bodyPr/>
          <a:lstStyle/>
          <a:p>
            <a:fld id="{AEBFBE4B-469D-4EBF-930C-D23352213C56}" type="slidenum">
              <a:t>3</a:t>
            </a:fld>
            <a:endParaRPr lang="en-US"/>
          </a:p>
        </p:txBody>
      </p:sp>
    </p:spTree>
    <p:extLst>
      <p:ext uri="{BB962C8B-B14F-4D97-AF65-F5344CB8AC3E}">
        <p14:creationId xmlns:p14="http://schemas.microsoft.com/office/powerpoint/2010/main" val="265243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introduction slide outlines the purpose and scope of the SEC285 final project. It begins by stating the primary objectives, which include demonstrating proficiency in network security concepts, applying theoretical knowledge to practical scenarios, and showcasing the ability to document and present technical findings. The scope of the project encompasses various aspects of network security such as threat analysis, mitigation strategies, and secure configuration practices. This slide sets the stage for the detailed discussion that follows, providing the audience with a clear understanding of what the project entails and its relevance to the course curriculum.</a:t>
            </a:r>
          </a:p>
        </p:txBody>
      </p:sp>
      <p:sp>
        <p:nvSpPr>
          <p:cNvPr id="4" name="Slide Number Placeholder 3"/>
          <p:cNvSpPr>
            <a:spLocks noGrp="1"/>
          </p:cNvSpPr>
          <p:nvPr>
            <p:ph type="sldNum" sz="quarter" idx="5"/>
          </p:nvPr>
        </p:nvSpPr>
        <p:spPr/>
        <p:txBody>
          <a:bodyPr/>
          <a:lstStyle/>
          <a:p>
            <a:fld id="{AEBFBE4B-469D-4EBF-930C-D23352213C56}" type="slidenum">
              <a:t>4</a:t>
            </a:fld>
            <a:endParaRPr lang="en-US"/>
          </a:p>
        </p:txBody>
      </p:sp>
    </p:spTree>
    <p:extLst>
      <p:ext uri="{BB962C8B-B14F-4D97-AF65-F5344CB8AC3E}">
        <p14:creationId xmlns:p14="http://schemas.microsoft.com/office/powerpoint/2010/main" val="49231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t">
            <a:normAutofit/>
          </a:bodyPr>
          <a:lstStyle>
            <a:lvl1pPr algn="l">
              <a:defRPr sz="7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88124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a:t>Click to edit Master title style</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8A60B404-9532-4DA8-8A40-EC339A5BE635}" type="datetime1">
              <a:rPr lang="en-US" smtClean="0"/>
              <a:t>8/29/2025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555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EE6A364-A39C-470E-B89A-9BD899585684}"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3458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11C69CE-4771-4BFA-AD70-0E51ABA58D6D}"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4460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5716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14828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71479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2844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470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ADC593-EA98-4C39-A75F-3F3A9C691019}"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764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8FACD271-2BB0-4C13-9E3A-50B90F57CA5B}" type="datetime1">
              <a:rPr lang="en-US" smtClean="0"/>
              <a:t>8/29/2025</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640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CB91A11-88E2-4BD0-90A5-503C684B9CC0}"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2561710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9C4109C0-CC82-467C-B6E8-62D4D3634E2A}" type="datetime1">
              <a:rPr lang="en-US" smtClean="0"/>
              <a:t>8/29/2025</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92082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8/29/2025</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02486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D1F1191D-5EC4-40DF-9DB6-A6385AB88B55}" type="datetime1">
              <a:rPr lang="en-US" smtClean="0"/>
              <a:t>8/29/2025</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67156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3669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1D22668-A3AE-429F-A351-A1583BA90793}" type="datetime1">
              <a:rPr lang="en-US" smtClean="0"/>
              <a:t>8/29/2025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80037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CB3A2E2B-8F4D-437C-9F55-5E913AFC716A}"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85842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6C70014-48FC-4647-9615-BBD39F98887D}" type="datetime1">
              <a:rPr lang="en-US" smtClean="0"/>
              <a:t>8/29/2025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250115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8/29/2025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46423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635C43F-DBB1-4D83-B442-E1529AA900C2}" type="datetime1">
              <a:rPr lang="en-US" smtClean="0"/>
              <a:t>8/29/2025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23505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2D13F81E-C5BD-4314-B9B9-AAE2702F29D2}"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9659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7931873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8/29/2025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15811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8/29/2025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0464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9128053F-E531-4885-B604-CF1A6DEEE405}" type="datetime1">
              <a:rPr lang="en-US" smtClean="0"/>
              <a:t>8/29/2025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5653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76586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559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75523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anchor="b">
            <a:normAutofit/>
          </a:bodyPr>
          <a:lstStyle>
            <a:lvl1pPr algn="l">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5AD3D17-73C9-402C-91E7-BA73E6829C50}"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185125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77A7CDD-9512-40CC-9351-FC0DE186CFBD}"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970639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tx1"/>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08658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8/29/2025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22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8/29/2025</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0693207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rmAutofit/>
          </a:bodyPr>
          <a:lstStyle>
            <a:lvl1pPr marL="137160" indent="-137160"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452817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rmAutofit/>
          </a:bodyPr>
          <a:lstStyle>
            <a:lvl1pPr marL="137160" indent="-137160"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014076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anchor="ctr">
            <a:normAutofit/>
          </a:bodyPr>
          <a:lstStyle>
            <a:lvl1pPr marL="137160" indent="-137160" algn="l">
              <a:lnSpc>
                <a:spcPct val="100000"/>
              </a:lnSpc>
              <a:defRPr sz="44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F8418BD-2BA9-41CB-AB89-625779A7563D}"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236165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765B10-D26A-480A-9509-A9831C5E60D8}" type="datetime1">
              <a:rPr lang="en-US" smtClean="0"/>
              <a:t>8/29/2025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8121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BCCB42A-67CE-499B-A4FA-7D4E4469B142}" type="datetime1">
              <a:rPr lang="en-US" smtClean="0"/>
              <a:t>8/29/2025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17609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EF9E5040-F7E0-40EC-B8E9-CED28200FAA3}" type="datetime1">
              <a:rPr lang="en-US" smtClean="0"/>
              <a:t>8/29/2025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94276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87CFF128-BAC7-4E0D-8F77-28A571D93B6F}" type="datetime1">
              <a:rPr lang="en-US" smtClean="0"/>
              <a:t>8/29/2025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70100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8/29/2025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6412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8/29/2025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3120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2407924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886426EA-0386-4881-8D6D-3F08C95C4A7F}"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044700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8/29/2025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58279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a:spLocks noGrp="1"/>
          </p:cNvSpPr>
          <p:nvPr>
            <p:ph type="pic" idx="2"/>
          </p:nvPr>
        </p:nvSpPr>
        <p:spPr>
          <a:xfrm>
            <a:off x="2389717" y="612775"/>
            <a:ext cx="7315200" cy="4114800"/>
          </a:xfrm>
          <a:prstGeom prst="rect">
            <a:avLst/>
          </a:prstGeom>
          <a:noFill/>
          <a:ln>
            <a:noFill/>
          </a:ln>
        </p:spPr>
      </p:sp>
      <p:sp>
        <p:nvSpPr>
          <p:cNvPr id="26" name="Google Shape;26;p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7" name="Google Shape;27;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6967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2687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404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35680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3" name="Google Shape;33;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pPr lvl="0"/>
            <a:r>
              <a:rPr lang="en-US"/>
              <a:t>Click to edit Master text styles</a:t>
            </a:r>
          </a:p>
        </p:txBody>
      </p:sp>
      <p:sp>
        <p:nvSpPr>
          <p:cNvPr id="34" name="Google Shape;34;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1181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9" name="Google Shape;39;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en-US"/>
              <a:t>Click to edit Master text styles</a:t>
            </a:r>
          </a:p>
        </p:txBody>
      </p:sp>
      <p:sp>
        <p:nvSpPr>
          <p:cNvPr id="40" name="Google Shape;40;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en-US"/>
              <a:t>Click to edit Master text styles</a:t>
            </a:r>
          </a:p>
        </p:txBody>
      </p:sp>
      <p:sp>
        <p:nvSpPr>
          <p:cNvPr id="41" name="Google Shape;41;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648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6" name="Google Shape;46;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lvl="0"/>
            <a:r>
              <a:rPr lang="en-US"/>
              <a:t>Click to edit Master text styles</a:t>
            </a:r>
          </a:p>
        </p:txBody>
      </p:sp>
      <p:sp>
        <p:nvSpPr>
          <p:cNvPr id="47" name="Google Shape;4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lvl="0"/>
            <a:r>
              <a:rPr lang="en-US"/>
              <a:t>Click to edit Master text styles</a:t>
            </a:r>
          </a:p>
        </p:txBody>
      </p:sp>
      <p:sp>
        <p:nvSpPr>
          <p:cNvPr id="48" name="Google Shape;48;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lvl="0"/>
            <a:r>
              <a:rPr lang="en-US"/>
              <a:t>Click to edit Master text styles</a:t>
            </a:r>
          </a:p>
        </p:txBody>
      </p:sp>
      <p:sp>
        <p:nvSpPr>
          <p:cNvPr id="49" name="Google Shape;49;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lvl="0"/>
            <a:r>
              <a:rPr lang="en-US"/>
              <a:t>Click to edit Master text styles</a:t>
            </a:r>
          </a:p>
        </p:txBody>
      </p:sp>
      <p:sp>
        <p:nvSpPr>
          <p:cNvPr id="50" name="Google Shape;50;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81950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6771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pPr lvl="0"/>
            <a:r>
              <a:rPr lang="en-US"/>
              <a:t>Click to edit Master text styles</a:t>
            </a: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lvl="0"/>
            <a:r>
              <a:rPr lang="en-US"/>
              <a:t>Click to edit Master text styles</a:t>
            </a: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8060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endParaRPr lang="en-US"/>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1FE1A989-42EF-40B2-87AB-6941C231CD4A}" type="datetime1">
              <a:rPr lang="en-US" smtClean="0"/>
              <a:t>8/29/2025</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8242944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10"/>
          <p:cNvSpPr>
            <a:spLocks noGrp="1"/>
          </p:cNvSpPr>
          <p:nvPr>
            <p:ph type="pic" idx="2"/>
          </p:nvPr>
        </p:nvSpPr>
        <p:spPr>
          <a:xfrm>
            <a:off x="2389717" y="612775"/>
            <a:ext cx="7315200" cy="4114800"/>
          </a:xfrm>
          <a:prstGeom prst="rect">
            <a:avLst/>
          </a:prstGeom>
          <a:noFill/>
          <a:ln>
            <a:noFill/>
          </a:ln>
        </p:spPr>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lvl="0"/>
            <a:r>
              <a:rPr lang="en-US"/>
              <a:t>Click to edit Master text styles</a:t>
            </a: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1563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11"/>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4561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12"/>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269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585001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8/29/2025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099033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8/29/2025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741568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D291CE83-67BA-4B15-B48A-7DC5C0636664}" type="datetime1">
              <a:rPr lang="en-US" smtClean="0"/>
              <a:t>8/29/2025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10084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293834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D209-3508-872A-749B-C5272B0FBAE4}"/>
              </a:ext>
            </a:extLst>
          </p:cNvPr>
          <p:cNvSpPr>
            <a:spLocks noGrp="1"/>
          </p:cNvSpPr>
          <p:nvPr>
            <p:ph type="ctrTitle"/>
          </p:nvPr>
        </p:nvSpPr>
        <p:spPr>
          <a:xfrm>
            <a:off x="7168896" y="1129554"/>
            <a:ext cx="4361688" cy="3475236"/>
          </a:xfrm>
        </p:spPr>
        <p:txBody>
          <a:bodyPr anchor="b">
            <a:normAutofit/>
          </a:bodyPr>
          <a:lstStyle/>
          <a:p>
            <a:r>
              <a:rPr lang="en-US" sz="5000"/>
              <a:t>SEC285 Final Project Presentation</a:t>
            </a:r>
          </a:p>
        </p:txBody>
      </p:sp>
      <p:sp>
        <p:nvSpPr>
          <p:cNvPr id="3" name="Subtitle 2">
            <a:extLst>
              <a:ext uri="{FF2B5EF4-FFF2-40B4-BE49-F238E27FC236}">
                <a16:creationId xmlns:a16="http://schemas.microsoft.com/office/drawing/2014/main" id="{3145ACD1-9F8E-B11F-CC47-7BC0181BB01C}"/>
              </a:ext>
            </a:extLst>
          </p:cNvPr>
          <p:cNvSpPr>
            <a:spLocks noGrp="1"/>
          </p:cNvSpPr>
          <p:nvPr>
            <p:ph type="subTitle" idx="1"/>
          </p:nvPr>
        </p:nvSpPr>
        <p:spPr>
          <a:xfrm>
            <a:off x="7168897" y="4731335"/>
            <a:ext cx="4206240" cy="1184585"/>
          </a:xfrm>
        </p:spPr>
        <p:txBody>
          <a:bodyPr anchor="t">
            <a:normAutofit/>
          </a:bodyPr>
          <a:lstStyle/>
          <a:p>
            <a:r>
              <a:rPr lang="en-US" dirty="0"/>
              <a:t>Melisha Peel </a:t>
            </a:r>
          </a:p>
          <a:p>
            <a:r>
              <a:rPr lang="en-US" dirty="0"/>
              <a:t>Pro. Christina Bailey</a:t>
            </a:r>
          </a:p>
        </p:txBody>
      </p:sp>
      <p:pic>
        <p:nvPicPr>
          <p:cNvPr id="4" name="Picture 3" descr="Close up of a laptop computer, at a business desk.">
            <a:extLst>
              <a:ext uri="{FF2B5EF4-FFF2-40B4-BE49-F238E27FC236}">
                <a16:creationId xmlns:a16="http://schemas.microsoft.com/office/drawing/2014/main" id="{3D2AE2D8-A049-485A-AF2C-DB4264D0F897}"/>
              </a:ext>
            </a:extLst>
          </p:cNvPr>
          <p:cNvPicPr>
            <a:picLocks noChangeAspect="1"/>
          </p:cNvPicPr>
          <p:nvPr/>
        </p:nvPicPr>
        <p:blipFill>
          <a:blip r:embed="rId3"/>
          <a:srcRect l="20393" r="7593"/>
          <a:stretch>
            <a:fillRect/>
          </a:stretch>
        </p:blipFill>
        <p:spPr>
          <a:xfrm>
            <a:off x="20" y="10"/>
            <a:ext cx="6584930" cy="6857990"/>
          </a:xfrm>
          <a:prstGeom prst="rect">
            <a:avLst/>
          </a:prstGeom>
          <a:noFill/>
        </p:spPr>
      </p:pic>
    </p:spTree>
    <p:extLst>
      <p:ext uri="{BB962C8B-B14F-4D97-AF65-F5344CB8AC3E}">
        <p14:creationId xmlns:p14="http://schemas.microsoft.com/office/powerpoint/2010/main" val="37381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par>
                                <p:cTn id="16" presetID="42" presetClass="entr" presetSubtype="0" fill="hold" grpId="1" nodeType="withEffect">
                                  <p:stCondLst>
                                    <p:cond delay="250"/>
                                  </p:stCondLst>
                                  <p:iterate type="lt">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anim calcmode="lin" valueType="num">
                                      <p:cBhvr>
                                        <p:cTn id="19" dur="250" fill="hold"/>
                                        <p:tgtEl>
                                          <p:spTgt spid="3"/>
                                        </p:tgtEl>
                                        <p:attrNameLst>
                                          <p:attrName>ppt_x</p:attrName>
                                        </p:attrNameLst>
                                      </p:cBhvr>
                                      <p:tavLst>
                                        <p:tav tm="0">
                                          <p:val>
                                            <p:strVal val="#ppt_x"/>
                                          </p:val>
                                        </p:tav>
                                        <p:tav tm="100000">
                                          <p:val>
                                            <p:strVal val="#ppt_x"/>
                                          </p:val>
                                        </p:tav>
                                      </p:tavLst>
                                    </p:anim>
                                    <p:anim calcmode="lin" valueType="num">
                                      <p:cBhvr>
                                        <p:cTn id="20"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12648" y="548640"/>
            <a:ext cx="10653578" cy="1132258"/>
          </a:xfrm>
        </p:spPr>
        <p:txBody>
          <a:bodyPr spcFirstLastPara="1" vert="horz" lIns="91425" tIns="45700" rIns="91425" bIns="45700" rtlCol="0" anchor="ctr" anchorCtr="0">
            <a:normAutofit/>
          </a:bodyPr>
          <a:lstStyle/>
          <a:p>
            <a:pPr>
              <a:buSzPts val="3300"/>
            </a:pPr>
            <a:r>
              <a:rPr lang="en-US" b="0"/>
              <a:t>Nmap Scan</a:t>
            </a:r>
          </a:p>
        </p:txBody>
      </p:sp>
      <p:sp>
        <p:nvSpPr>
          <p:cNvPr id="102" name="Google Shape;102;p16"/>
          <p:cNvSpPr txBox="1">
            <a:spLocks noGrp="1"/>
          </p:cNvSpPr>
          <p:nvPr>
            <p:ph sz="quarter" idx="13"/>
          </p:nvPr>
        </p:nvSpPr>
        <p:spPr>
          <a:xfrm>
            <a:off x="612647" y="2333860"/>
            <a:ext cx="4138529" cy="3689909"/>
          </a:xfrm>
        </p:spPr>
        <p:txBody>
          <a:bodyPr spcFirstLastPara="1" vert="horz" lIns="91425" tIns="45700" rIns="91425" bIns="45700" rtlCol="0" anchorCtr="0">
            <a:normAutofit/>
          </a:bodyPr>
          <a:lstStyle/>
          <a:p>
            <a:pPr marL="0" indent="0">
              <a:spcBef>
                <a:spcPts val="0"/>
              </a:spcBef>
              <a:spcAft>
                <a:spcPts val="600"/>
              </a:spcAft>
              <a:buSzPts val="1600"/>
            </a:pPr>
            <a:r>
              <a:rPr lang="en-US"/>
              <a:t>This screenshot should show the Nmap scan result of the Linux Server VM.</a:t>
            </a:r>
          </a:p>
        </p:txBody>
      </p:sp>
      <p:pic>
        <p:nvPicPr>
          <p:cNvPr id="3" name="Picture Placeholder 2">
            <a:extLst>
              <a:ext uri="{FF2B5EF4-FFF2-40B4-BE49-F238E27FC236}">
                <a16:creationId xmlns:a16="http://schemas.microsoft.com/office/drawing/2014/main" id="{BCDAAAA0-6FB0-E6BE-ACCF-BDB8DAE11F8B}"/>
              </a:ext>
            </a:extLst>
          </p:cNvPr>
          <p:cNvPicPr>
            <a:picLocks noGrp="1" noChangeAspect="1"/>
          </p:cNvPicPr>
          <p:nvPr>
            <p:ph type="pic" idx="4294967295"/>
          </p:nvPr>
        </p:nvPicPr>
        <p:blipFill>
          <a:blip r:embed="rId3"/>
          <a:srcRect l="2730" r="20721" b="-1"/>
          <a:stretch>
            <a:fillRect/>
          </a:stretch>
        </p:blipFill>
        <p:spPr>
          <a:xfrm>
            <a:off x="4941676" y="2333860"/>
            <a:ext cx="4138529" cy="36899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321733" y="5012268"/>
            <a:ext cx="3739896" cy="1390330"/>
          </a:xfrm>
        </p:spPr>
        <p:txBody>
          <a:bodyPr spcFirstLastPara="1" vert="horz" lIns="91425" tIns="45700" rIns="91425" bIns="45700" rtlCol="0" anchor="t" anchorCtr="0">
            <a:normAutofit/>
          </a:bodyPr>
          <a:lstStyle/>
          <a:p>
            <a:pPr>
              <a:spcBef>
                <a:spcPts val="0"/>
              </a:spcBef>
              <a:buClr>
                <a:schemeClr val="dk1"/>
              </a:buClr>
              <a:buSzPts val="4400"/>
            </a:pPr>
            <a:r>
              <a:rPr lang="en-US" sz="1800" dirty="0"/>
              <a:t>SEC285</a:t>
            </a:r>
            <a:br>
              <a:rPr lang="en-US" sz="1800" dirty="0"/>
            </a:br>
            <a:r>
              <a:rPr lang="en-US" sz="1800" dirty="0"/>
              <a:t>Module 4</a:t>
            </a:r>
            <a:br>
              <a:rPr lang="en-US" sz="1800" dirty="0"/>
            </a:br>
            <a:r>
              <a:rPr lang="en-US" sz="1800" dirty="0"/>
              <a:t>Bring Your Own Device (BYOD) </a:t>
            </a:r>
            <a:br>
              <a:rPr lang="en-US" sz="1800" dirty="0"/>
            </a:br>
            <a:r>
              <a:rPr lang="en-US" sz="1800" dirty="0"/>
              <a:t>Security Policy </a:t>
            </a:r>
          </a:p>
        </p:txBody>
      </p:sp>
      <p:pic>
        <p:nvPicPr>
          <p:cNvPr id="90" name="Picture 89" descr="Illuminated server room panel">
            <a:extLst>
              <a:ext uri="{FF2B5EF4-FFF2-40B4-BE49-F238E27FC236}">
                <a16:creationId xmlns:a16="http://schemas.microsoft.com/office/drawing/2014/main" id="{6EC212EC-52BB-0E26-45CC-A93C7154C46A}"/>
              </a:ext>
            </a:extLst>
          </p:cNvPr>
          <p:cNvPicPr>
            <a:picLocks noChangeAspect="1"/>
          </p:cNvPicPr>
          <p:nvPr/>
        </p:nvPicPr>
        <p:blipFill>
          <a:blip r:embed="rId3"/>
          <a:srcRect t="30599" b="12446"/>
          <a:stretch>
            <a:fillRect/>
          </a:stretch>
        </p:blipFill>
        <p:spPr>
          <a:xfrm>
            <a:off x="-1" y="10"/>
            <a:ext cx="12192000" cy="463512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idx="1"/>
          </p:nvPr>
        </p:nvSpPr>
        <p:spPr>
          <a:xfrm>
            <a:off x="137159" y="367091"/>
            <a:ext cx="11924209" cy="6123818"/>
          </a:xfrm>
        </p:spPr>
        <p:txBody>
          <a:bodyPr spcFirstLastPara="1" vert="horz" lIns="91425" tIns="45700" rIns="91425" bIns="45700" rtlCol="0" anchorCtr="0">
            <a:normAutofit/>
          </a:bodyPr>
          <a:lstStyle/>
          <a:p>
            <a:pPr marL="342900" indent="-342900">
              <a:lnSpc>
                <a:spcPct val="110000"/>
              </a:lnSpc>
              <a:spcBef>
                <a:spcPts val="0"/>
              </a:spcBef>
              <a:buClr>
                <a:schemeClr val="dk1"/>
              </a:buClr>
              <a:buSzPts val="1800"/>
              <a:buFont typeface="Arial"/>
              <a:buAutoNum type="arabicPeriod"/>
            </a:pPr>
            <a:r>
              <a:rPr lang="en-US" sz="1700" dirty="0"/>
              <a:t>Overview: </a:t>
            </a:r>
          </a:p>
          <a:p>
            <a:pPr marL="0" indent="0">
              <a:lnSpc>
                <a:spcPct val="110000"/>
              </a:lnSpc>
              <a:spcBef>
                <a:spcPts val="240"/>
              </a:spcBef>
              <a:buClr>
                <a:schemeClr val="dk1"/>
              </a:buClr>
              <a:buSzPts val="1200"/>
              <a:buNone/>
            </a:pPr>
            <a:r>
              <a:rPr lang="en-US" sz="1700" dirty="0"/>
              <a:t>In today’s digital workplace, tablets, smartphones, and laptops are essential tools that enhance productivity, flexibility, and connectivity. These mobile devices are widely used across modern enterprises to access corporate email, cloud services, and internal applications, often from remote or hybrid work environments. However, their widespread use also introduces significant security risks, including data leakage, unauthorized access, malware infections, and loss or theft of devices. As a result, organizations must implement clear policies to manage and secure personal devices that connect to corporate networks.</a:t>
            </a:r>
            <a:br>
              <a:rPr lang="en-US" sz="1700" dirty="0"/>
            </a:br>
            <a:endParaRPr lang="en-US" sz="1700" dirty="0"/>
          </a:p>
          <a:p>
            <a:pPr marL="0" indent="0">
              <a:lnSpc>
                <a:spcPct val="110000"/>
              </a:lnSpc>
              <a:spcBef>
                <a:spcPts val="240"/>
              </a:spcBef>
              <a:buClr>
                <a:schemeClr val="dk1"/>
              </a:buClr>
              <a:buSzPts val="1200"/>
              <a:buNone/>
            </a:pPr>
            <a:endParaRPr lang="en-US" sz="1700" dirty="0"/>
          </a:p>
          <a:p>
            <a:pPr marL="0" indent="0">
              <a:lnSpc>
                <a:spcPct val="110000"/>
              </a:lnSpc>
              <a:spcBef>
                <a:spcPts val="240"/>
              </a:spcBef>
              <a:buClr>
                <a:schemeClr val="dk1"/>
              </a:buClr>
              <a:buSzPts val="1200"/>
              <a:buNone/>
            </a:pPr>
            <a:endParaRPr lang="en-US" sz="1700" dirty="0"/>
          </a:p>
          <a:p>
            <a:pPr marL="0" indent="0">
              <a:lnSpc>
                <a:spcPct val="110000"/>
              </a:lnSpc>
              <a:spcBef>
                <a:spcPts val="240"/>
              </a:spcBef>
              <a:buClr>
                <a:schemeClr val="dk1"/>
              </a:buClr>
              <a:buSzPts val="1200"/>
              <a:buNone/>
            </a:pPr>
            <a:endParaRPr lang="en-US" sz="1700" dirty="0"/>
          </a:p>
          <a:p>
            <a:pPr marL="0" indent="0">
              <a:lnSpc>
                <a:spcPct val="110000"/>
              </a:lnSpc>
              <a:spcBef>
                <a:spcPts val="240"/>
              </a:spcBef>
              <a:buClr>
                <a:schemeClr val="dk1"/>
              </a:buClr>
              <a:buSzPts val="1200"/>
              <a:buNone/>
            </a:pPr>
            <a:endParaRPr lang="en-US" sz="1700" dirty="0"/>
          </a:p>
          <a:p>
            <a:pPr marL="0" indent="0">
              <a:lnSpc>
                <a:spcPct val="110000"/>
              </a:lnSpc>
              <a:spcBef>
                <a:spcPts val="360"/>
              </a:spcBef>
              <a:buClr>
                <a:schemeClr val="dk1"/>
              </a:buClr>
              <a:buSzPts val="1800"/>
              <a:buNone/>
            </a:pPr>
            <a:endParaRPr lang="en-US" sz="1700" dirty="0"/>
          </a:p>
          <a:p>
            <a:pPr marL="0" indent="0">
              <a:lnSpc>
                <a:spcPct val="110000"/>
              </a:lnSpc>
              <a:spcBef>
                <a:spcPts val="360"/>
              </a:spcBef>
              <a:buClr>
                <a:schemeClr val="dk1"/>
              </a:buClr>
              <a:buSzPts val="1800"/>
              <a:buNone/>
            </a:pPr>
            <a:r>
              <a:rPr lang="en-US" sz="1700" dirty="0"/>
              <a:t>2. Purpose:  </a:t>
            </a:r>
          </a:p>
          <a:p>
            <a:pPr marL="0" indent="0">
              <a:lnSpc>
                <a:spcPct val="110000"/>
              </a:lnSpc>
              <a:spcBef>
                <a:spcPts val="640"/>
              </a:spcBef>
              <a:buClr>
                <a:schemeClr val="dk1"/>
              </a:buClr>
              <a:buSzPts val="3200"/>
              <a:buNone/>
            </a:pPr>
            <a:r>
              <a:rPr lang="en-US" sz="1700" dirty="0"/>
              <a:t>The purpose of this BYOD Security Policy is to protect the confidentiality, integrity, and availability (CIA) of the organization’s data and systems. By establishing clear guidelines for the use of personal devices, this policy aims to identify and mitigate vulnerabilities that could be introduced through BYOD practices. Timely discovery and management of these vulnerabilities help reduce the attack surface and prevent potential breaches, ensuring that personal device usage does not compromise the security of the organization’s computing resources.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9" name="Title 1">
            <a:extLst>
              <a:ext uri="{FF2B5EF4-FFF2-40B4-BE49-F238E27FC236}">
                <a16:creationId xmlns:a16="http://schemas.microsoft.com/office/drawing/2014/main" id="{DA4CE218-17A8-FD83-F807-F27AB9E06270}"/>
              </a:ext>
            </a:extLst>
          </p:cNvPr>
          <p:cNvSpPr>
            <a:spLocks noGrp="1"/>
          </p:cNvSpPr>
          <p:nvPr>
            <p:ph type="title"/>
          </p:nvPr>
        </p:nvSpPr>
        <p:spPr>
          <a:xfrm>
            <a:off x="137159" y="151598"/>
            <a:ext cx="11924209" cy="528186"/>
          </a:xfrm>
        </p:spPr>
        <p:txBody>
          <a:bodyPr/>
          <a:lstStyle/>
          <a:p>
            <a:endParaRPr lang="en-US" dirty="0"/>
          </a:p>
        </p:txBody>
      </p:sp>
      <p:sp>
        <p:nvSpPr>
          <p:cNvPr id="104" name="Google Shape;104;p16"/>
          <p:cNvSpPr txBox="1">
            <a:spLocks noGrp="1"/>
          </p:cNvSpPr>
          <p:nvPr>
            <p:ph idx="1"/>
          </p:nvPr>
        </p:nvSpPr>
        <p:spPr>
          <a:xfrm>
            <a:off x="137159" y="776036"/>
            <a:ext cx="11924209" cy="5676965"/>
          </a:xfrm>
        </p:spPr>
        <p:txBody>
          <a:bodyPr spcFirstLastPara="1" vert="horz" lIns="91425" tIns="45700" rIns="91425" bIns="45700" rtlCol="0" anchorCtr="0">
            <a:normAutofit/>
          </a:bodyPr>
          <a:lstStyle/>
          <a:p>
            <a:pPr marL="0" indent="0">
              <a:lnSpc>
                <a:spcPct val="110000"/>
              </a:lnSpc>
              <a:spcBef>
                <a:spcPts val="0"/>
              </a:spcBef>
              <a:buClr>
                <a:schemeClr val="dk1"/>
              </a:buClr>
              <a:buSzPts val="1800"/>
              <a:buNone/>
            </a:pPr>
            <a:r>
              <a:rPr lang="en-US" sz="1400" dirty="0"/>
              <a:t>3. Scope: </a:t>
            </a:r>
          </a:p>
          <a:p>
            <a:pPr marL="0" indent="0">
              <a:lnSpc>
                <a:spcPct val="110000"/>
              </a:lnSpc>
              <a:spcBef>
                <a:spcPts val="240"/>
              </a:spcBef>
              <a:buClr>
                <a:schemeClr val="dk1"/>
              </a:buClr>
              <a:buSzPts val="1200"/>
              <a:buNone/>
            </a:pPr>
            <a:r>
              <a:rPr lang="en-US" sz="1400" dirty="0"/>
              <a:t>This policy applies to all employees, contractors, consultants, temporary workers, and other personnel who use personally owned mobile devices, including smartphones, tablets, and laptops—to access corporate systems, data, or services. It covers both on-site and remote access to the organization’s network and resources.</a:t>
            </a:r>
          </a:p>
          <a:p>
            <a:pPr marL="0" indent="0">
              <a:lnSpc>
                <a:spcPct val="110000"/>
              </a:lnSpc>
              <a:spcBef>
                <a:spcPts val="240"/>
              </a:spcBef>
              <a:buClr>
                <a:schemeClr val="dk1"/>
              </a:buClr>
              <a:buSzPts val="1200"/>
              <a:buNone/>
            </a:pPr>
            <a:endParaRPr lang="en-US" sz="1400" dirty="0"/>
          </a:p>
          <a:p>
            <a:pPr marL="0" indent="0">
              <a:lnSpc>
                <a:spcPct val="110000"/>
              </a:lnSpc>
              <a:spcBef>
                <a:spcPts val="240"/>
              </a:spcBef>
              <a:buClr>
                <a:schemeClr val="dk1"/>
              </a:buClr>
              <a:buSzPts val="1200"/>
              <a:buNone/>
            </a:pPr>
            <a:endParaRPr lang="en-US" sz="1400" dirty="0"/>
          </a:p>
          <a:p>
            <a:pPr marL="0" indent="0">
              <a:lnSpc>
                <a:spcPct val="110000"/>
              </a:lnSpc>
              <a:spcBef>
                <a:spcPts val="240"/>
              </a:spcBef>
              <a:buClr>
                <a:schemeClr val="dk1"/>
              </a:buClr>
              <a:buSzPts val="1200"/>
              <a:buNone/>
            </a:pPr>
            <a:endParaRPr lang="en-US" sz="1400" dirty="0"/>
          </a:p>
          <a:p>
            <a:pPr marL="0" indent="0">
              <a:lnSpc>
                <a:spcPct val="110000"/>
              </a:lnSpc>
              <a:spcBef>
                <a:spcPts val="360"/>
              </a:spcBef>
              <a:buClr>
                <a:schemeClr val="dk1"/>
              </a:buClr>
              <a:buSzPts val="1800"/>
              <a:buNone/>
            </a:pPr>
            <a:endParaRPr lang="en-US" sz="1400" dirty="0"/>
          </a:p>
          <a:p>
            <a:pPr marL="0" indent="0">
              <a:lnSpc>
                <a:spcPct val="110000"/>
              </a:lnSpc>
              <a:spcBef>
                <a:spcPts val="360"/>
              </a:spcBef>
              <a:buClr>
                <a:schemeClr val="dk1"/>
              </a:buClr>
              <a:buSzPts val="1800"/>
              <a:buNone/>
            </a:pPr>
            <a:r>
              <a:rPr lang="en-US" sz="1400" dirty="0"/>
              <a:t>4. Policy:  </a:t>
            </a:r>
          </a:p>
          <a:p>
            <a:pPr marL="285750" indent="-285750">
              <a:lnSpc>
                <a:spcPct val="110000"/>
              </a:lnSpc>
            </a:pPr>
            <a:r>
              <a:rPr lang="en-US" sz="1400" dirty="0"/>
              <a:t>Device Enrollment: All personal devices must be registered with the IT department and approved before accessing corporate resources.</a:t>
            </a:r>
          </a:p>
          <a:p>
            <a:pPr marL="285750" indent="-285750">
              <a:lnSpc>
                <a:spcPct val="110000"/>
              </a:lnSpc>
            </a:pPr>
            <a:r>
              <a:rPr lang="en-US" sz="1400" dirty="0"/>
              <a:t>Security Requirements: Devices must have up-to-date operating systems, antivirus software, and support for encryption and remote wipe.</a:t>
            </a:r>
          </a:p>
          <a:p>
            <a:pPr marL="285750" indent="-285750">
              <a:lnSpc>
                <a:spcPct val="110000"/>
              </a:lnSpc>
            </a:pPr>
            <a:r>
              <a:rPr lang="en-US" sz="1400" dirty="0"/>
              <a:t>Access Control: Access to sensitive data will be granted based on job role and business need. Multi-factor authentication (MFA) is required.</a:t>
            </a:r>
          </a:p>
          <a:p>
            <a:pPr marL="285750" indent="-285750">
              <a:lnSpc>
                <a:spcPct val="110000"/>
              </a:lnSpc>
            </a:pPr>
            <a:r>
              <a:rPr lang="en-US" sz="1400" dirty="0"/>
              <a:t>Acceptable Use: Personal devices may be used for work-related tasks only. Users must not install unauthorized apps or access inappropriate content while connected to the corporate network.</a:t>
            </a:r>
          </a:p>
          <a:p>
            <a:pPr marL="285750" indent="-285750">
              <a:lnSpc>
                <a:spcPct val="110000"/>
              </a:lnSpc>
            </a:pPr>
            <a:r>
              <a:rPr lang="en-US" sz="1400" dirty="0"/>
              <a:t>Data Protection: Company data must be accessed through secure apps or virtual environments. Local storage of sensitive data is prohibited unless encrypted.</a:t>
            </a:r>
          </a:p>
          <a:p>
            <a:pPr marL="285750" indent="-285750">
              <a:lnSpc>
                <a:spcPct val="110000"/>
              </a:lnSpc>
            </a:pPr>
            <a:r>
              <a:rPr lang="en-US" sz="1400" dirty="0"/>
              <a:t>Monitoring: The organization reserves the right to monitor device access and usage to ensure compliance with this policy.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idx="1"/>
          </p:nvPr>
        </p:nvSpPr>
        <p:spPr>
          <a:xfrm>
            <a:off x="137159" y="367091"/>
            <a:ext cx="11924209" cy="6123818"/>
          </a:xfrm>
        </p:spPr>
        <p:txBody>
          <a:bodyPr spcFirstLastPara="1" vert="horz" lIns="91425" tIns="45700" rIns="91425" bIns="45700" rtlCol="0" anchorCtr="0">
            <a:normAutofit/>
          </a:bodyPr>
          <a:lstStyle/>
          <a:p>
            <a:pPr marL="0" indent="0">
              <a:lnSpc>
                <a:spcPct val="110000"/>
              </a:lnSpc>
              <a:spcBef>
                <a:spcPts val="0"/>
              </a:spcBef>
              <a:buClr>
                <a:schemeClr val="dk1"/>
              </a:buClr>
              <a:buSzPts val="1800"/>
              <a:buNone/>
            </a:pPr>
            <a:r>
              <a:rPr lang="en-US" sz="1700"/>
              <a:t>5. Policy Compliance: </a:t>
            </a:r>
          </a:p>
          <a:p>
            <a:pPr marL="171450" indent="-171450">
              <a:lnSpc>
                <a:spcPct val="110000"/>
              </a:lnSpc>
              <a:spcBef>
                <a:spcPts val="240"/>
              </a:spcBef>
              <a:buSzPts val="1200"/>
            </a:pPr>
            <a:r>
              <a:rPr lang="en-US" sz="1700"/>
              <a:t>Violations: Any user found to have violated this policy may be subject to disciplinary action, including revocation of BYOD privileges, suspension, or termination.</a:t>
            </a:r>
          </a:p>
          <a:p>
            <a:pPr marL="171450" indent="-171450">
              <a:lnSpc>
                <a:spcPct val="110000"/>
              </a:lnSpc>
              <a:spcBef>
                <a:spcPts val="240"/>
              </a:spcBef>
              <a:buSzPts val="1200"/>
            </a:pPr>
            <a:r>
              <a:rPr lang="en-US" sz="1700"/>
              <a:t>Audits: Regular audits may be conducted to ensure compliance with BYOD security requirements.</a:t>
            </a:r>
          </a:p>
          <a:p>
            <a:pPr marL="171450" indent="-171450">
              <a:lnSpc>
                <a:spcPct val="110000"/>
              </a:lnSpc>
              <a:spcBef>
                <a:spcPts val="240"/>
              </a:spcBef>
              <a:buSzPts val="1200"/>
            </a:pPr>
            <a:r>
              <a:rPr lang="en-US" sz="1700"/>
              <a:t>Incident Reporting: Users must report lost or stolen devices, or any suspected security incidents, to the IT department immediately.</a:t>
            </a:r>
          </a:p>
          <a:p>
            <a:pPr marL="0" indent="0">
              <a:lnSpc>
                <a:spcPct val="110000"/>
              </a:lnSpc>
              <a:spcBef>
                <a:spcPts val="240"/>
              </a:spcBef>
              <a:buClr>
                <a:schemeClr val="dk1"/>
              </a:buClr>
              <a:buSzPts val="1200"/>
              <a:buNone/>
            </a:pPr>
            <a:endParaRPr lang="en-US" sz="1700"/>
          </a:p>
          <a:p>
            <a:pPr marL="0" indent="0">
              <a:lnSpc>
                <a:spcPct val="110000"/>
              </a:lnSpc>
              <a:spcBef>
                <a:spcPts val="240"/>
              </a:spcBef>
              <a:buClr>
                <a:schemeClr val="dk1"/>
              </a:buClr>
              <a:buSzPts val="1200"/>
              <a:buNone/>
            </a:pPr>
            <a:endParaRPr lang="en-US" sz="1700"/>
          </a:p>
          <a:p>
            <a:pPr marL="0" indent="0">
              <a:lnSpc>
                <a:spcPct val="110000"/>
              </a:lnSpc>
              <a:spcBef>
                <a:spcPts val="240"/>
              </a:spcBef>
              <a:buClr>
                <a:schemeClr val="dk1"/>
              </a:buClr>
              <a:buSzPts val="1200"/>
              <a:buNone/>
            </a:pPr>
            <a:endParaRPr lang="en-US" sz="1700"/>
          </a:p>
          <a:p>
            <a:pPr marL="0" indent="0">
              <a:lnSpc>
                <a:spcPct val="110000"/>
              </a:lnSpc>
              <a:spcBef>
                <a:spcPts val="360"/>
              </a:spcBef>
              <a:buClr>
                <a:schemeClr val="dk1"/>
              </a:buClr>
              <a:buSzPts val="1800"/>
              <a:buNone/>
            </a:pPr>
            <a:endParaRPr lang="en-US" sz="1700"/>
          </a:p>
          <a:p>
            <a:pPr marL="0" indent="0">
              <a:lnSpc>
                <a:spcPct val="110000"/>
              </a:lnSpc>
              <a:spcBef>
                <a:spcPts val="360"/>
              </a:spcBef>
              <a:buClr>
                <a:schemeClr val="dk1"/>
              </a:buClr>
              <a:buSzPts val="1800"/>
              <a:buNone/>
            </a:pPr>
            <a:r>
              <a:rPr lang="en-US" sz="1700"/>
              <a:t>6. Related Standards, Policies, and Processes:  </a:t>
            </a:r>
          </a:p>
          <a:p>
            <a:pPr marL="0" indent="0">
              <a:lnSpc>
                <a:spcPct val="110000"/>
              </a:lnSpc>
              <a:spcBef>
                <a:spcPts val="360"/>
              </a:spcBef>
              <a:buClr>
                <a:schemeClr val="dk1"/>
              </a:buClr>
              <a:buSzPts val="1800"/>
              <a:buNone/>
            </a:pPr>
            <a:r>
              <a:rPr lang="en-US" sz="1700"/>
              <a:t>This policy should be read in conjunction with the following documents:</a:t>
            </a:r>
          </a:p>
          <a:p>
            <a:pPr marL="0" indent="0">
              <a:lnSpc>
                <a:spcPct val="110000"/>
              </a:lnSpc>
              <a:spcBef>
                <a:spcPts val="360"/>
              </a:spcBef>
              <a:buClr>
                <a:schemeClr val="dk1"/>
              </a:buClr>
              <a:buSzPts val="1800"/>
              <a:buNone/>
            </a:pPr>
            <a:endParaRPr lang="en-US" sz="1700"/>
          </a:p>
          <a:p>
            <a:pPr marL="171450" indent="-171450">
              <a:lnSpc>
                <a:spcPct val="110000"/>
              </a:lnSpc>
              <a:spcBef>
                <a:spcPts val="360"/>
              </a:spcBef>
              <a:buSzPts val="1800"/>
            </a:pPr>
            <a:r>
              <a:rPr lang="en-US" sz="1700"/>
              <a:t>Information Security Policy</a:t>
            </a:r>
          </a:p>
          <a:p>
            <a:pPr marL="171450" indent="-171450">
              <a:lnSpc>
                <a:spcPct val="110000"/>
              </a:lnSpc>
              <a:spcBef>
                <a:spcPts val="360"/>
              </a:spcBef>
              <a:buSzPts val="1800"/>
            </a:pPr>
            <a:r>
              <a:rPr lang="en-US" sz="1700"/>
              <a:t>Acceptable Use Policy</a:t>
            </a:r>
          </a:p>
          <a:p>
            <a:pPr marL="171450" indent="-171450">
              <a:lnSpc>
                <a:spcPct val="110000"/>
              </a:lnSpc>
              <a:spcBef>
                <a:spcPts val="360"/>
              </a:spcBef>
              <a:buSzPts val="1800"/>
            </a:pPr>
            <a:r>
              <a:rPr lang="en-US" sz="1700"/>
              <a:t>Data Classification and Handling Policy</a:t>
            </a:r>
          </a:p>
          <a:p>
            <a:pPr marL="171450" indent="-171450">
              <a:lnSpc>
                <a:spcPct val="110000"/>
              </a:lnSpc>
              <a:spcBef>
                <a:spcPts val="360"/>
              </a:spcBef>
              <a:buSzPts val="1800"/>
            </a:pPr>
            <a:r>
              <a:rPr lang="en-US" sz="1700"/>
              <a:t>Incident Response Plan</a:t>
            </a:r>
          </a:p>
          <a:p>
            <a:pPr marL="171450" indent="-171450">
              <a:lnSpc>
                <a:spcPct val="110000"/>
              </a:lnSpc>
              <a:spcBef>
                <a:spcPts val="360"/>
              </a:spcBef>
              <a:buSzPts val="1800"/>
            </a:pPr>
            <a:r>
              <a:rPr lang="en-US" sz="1700"/>
              <a:t>Mobile Device Management (MDM) Guidelines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Arc 130">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Google Shape;114;p18"/>
          <p:cNvSpPr txBox="1">
            <a:spLocks noGrp="1"/>
          </p:cNvSpPr>
          <p:nvPr>
            <p:ph type="body" idx="4294967295"/>
          </p:nvPr>
        </p:nvSpPr>
        <p:spPr>
          <a:xfrm>
            <a:off x="838200" y="1825625"/>
            <a:ext cx="5393361" cy="4351338"/>
          </a:xfrm>
          <a:prstGeom prst="rect">
            <a:avLst/>
          </a:prstGeom>
        </p:spPr>
        <p:txBody>
          <a:bodyPr spcFirstLastPara="1" vert="horz" lIns="91440" tIns="45720" rIns="91440" bIns="45720" rtlCol="0" anchorCtr="0">
            <a:normAutofit/>
          </a:bodyPr>
          <a:lstStyle/>
          <a:p>
            <a:pPr marL="0" indent="-228600">
              <a:lnSpc>
                <a:spcPct val="90000"/>
              </a:lnSpc>
              <a:spcBef>
                <a:spcPts val="0"/>
              </a:spcBef>
              <a:buSzPts val="1800"/>
              <a:buFont typeface="Arial" panose="020B0604020202020204" pitchFamily="34" charset="0"/>
              <a:buChar char="•"/>
            </a:pPr>
            <a:r>
              <a:rPr lang="en-US" sz="1300" kern="1200" dirty="0">
                <a:solidFill>
                  <a:schemeClr val="tx1"/>
                </a:solidFill>
                <a:latin typeface="+mn-lt"/>
                <a:ea typeface="+mn-ea"/>
                <a:cs typeface="+mn-cs"/>
                <a:sym typeface="Times New Roman"/>
              </a:rPr>
              <a:t>7. Definitions and Terms: </a:t>
            </a:r>
            <a:endParaRPr lang="en-US" sz="1300" kern="1200" dirty="0">
              <a:solidFill>
                <a:schemeClr val="tx1"/>
              </a:solidFill>
              <a:latin typeface="+mn-lt"/>
              <a:ea typeface="+mn-ea"/>
              <a:cs typeface="+mn-cs"/>
            </a:endParaRPr>
          </a:p>
          <a:p>
            <a:pPr marL="171450" indent="-228600">
              <a:lnSpc>
                <a:spcPct val="90000"/>
              </a:lnSpc>
              <a:spcBef>
                <a:spcPts val="240"/>
              </a:spcBef>
              <a:buSzPts val="1200"/>
              <a:buFont typeface="Arial" panose="020B0604020202020204" pitchFamily="34" charset="0"/>
              <a:buChar char="•"/>
            </a:pPr>
            <a:r>
              <a:rPr lang="en-US" sz="1300" kern="1200" dirty="0">
                <a:solidFill>
                  <a:schemeClr val="tx1"/>
                </a:solidFill>
                <a:latin typeface="+mn-lt"/>
                <a:ea typeface="+mn-ea"/>
                <a:cs typeface="+mn-cs"/>
                <a:sym typeface="Times New Roman"/>
              </a:rPr>
              <a:t>BYOD (Bring Your Own Device): A policy that allows employees to use their personal mobile devices (smartphones, tablets, laptops) to access organizational systems and data.</a:t>
            </a:r>
          </a:p>
          <a:p>
            <a:pPr marL="171450" indent="-228600">
              <a:lnSpc>
                <a:spcPct val="90000"/>
              </a:lnSpc>
              <a:spcBef>
                <a:spcPts val="240"/>
              </a:spcBef>
              <a:buSzPts val="1200"/>
              <a:buFont typeface="Arial" panose="020B0604020202020204" pitchFamily="34" charset="0"/>
              <a:buChar char="•"/>
            </a:pPr>
            <a:r>
              <a:rPr lang="en-US" sz="1300" kern="1200" dirty="0">
                <a:solidFill>
                  <a:schemeClr val="tx1"/>
                </a:solidFill>
                <a:latin typeface="+mn-lt"/>
                <a:ea typeface="+mn-ea"/>
                <a:cs typeface="+mn-cs"/>
                <a:sym typeface="Times New Roman"/>
              </a:rPr>
              <a:t>Mobile Devices: Portable computing devices such as smartphones, tablets, and laptops that can connect to corporate networks and access data.</a:t>
            </a:r>
          </a:p>
          <a:p>
            <a:pPr marL="171450" indent="-228600">
              <a:lnSpc>
                <a:spcPct val="90000"/>
              </a:lnSpc>
              <a:spcBef>
                <a:spcPts val="240"/>
              </a:spcBef>
              <a:buSzPts val="1200"/>
              <a:buFont typeface="Arial" panose="020B0604020202020204" pitchFamily="34" charset="0"/>
              <a:buChar char="•"/>
            </a:pPr>
            <a:r>
              <a:rPr lang="en-US" sz="1300" kern="1200" dirty="0">
                <a:solidFill>
                  <a:schemeClr val="tx1"/>
                </a:solidFill>
                <a:latin typeface="+mn-lt"/>
                <a:ea typeface="+mn-ea"/>
                <a:cs typeface="+mn-cs"/>
                <a:sym typeface="Times New Roman"/>
              </a:rPr>
              <a:t>CIA Triad: A foundational model in information security that stands for Confidentiality, Integrity, and Availability—the three core principles for protecting data.</a:t>
            </a:r>
          </a:p>
          <a:p>
            <a:pPr marL="171450" indent="-228600">
              <a:lnSpc>
                <a:spcPct val="90000"/>
              </a:lnSpc>
              <a:spcBef>
                <a:spcPts val="240"/>
              </a:spcBef>
              <a:buSzPts val="1200"/>
              <a:buFont typeface="Arial" panose="020B0604020202020204" pitchFamily="34" charset="0"/>
              <a:buChar char="•"/>
            </a:pPr>
            <a:r>
              <a:rPr lang="en-US" sz="1300" kern="1200" dirty="0">
                <a:solidFill>
                  <a:schemeClr val="tx1"/>
                </a:solidFill>
                <a:latin typeface="+mn-lt"/>
                <a:ea typeface="+mn-ea"/>
                <a:cs typeface="+mn-cs"/>
                <a:sym typeface="Times New Roman"/>
              </a:rPr>
              <a:t>Encryption: The process of converting data into a coded format to prevent unauthorized access.</a:t>
            </a:r>
          </a:p>
          <a:p>
            <a:pPr marL="171450" indent="-228600">
              <a:lnSpc>
                <a:spcPct val="90000"/>
              </a:lnSpc>
              <a:spcBef>
                <a:spcPts val="240"/>
              </a:spcBef>
              <a:buSzPts val="1200"/>
              <a:buFont typeface="Arial" panose="020B0604020202020204" pitchFamily="34" charset="0"/>
              <a:buChar char="•"/>
            </a:pPr>
            <a:r>
              <a:rPr lang="en-US" sz="1300" kern="1200" dirty="0">
                <a:solidFill>
                  <a:schemeClr val="tx1"/>
                </a:solidFill>
                <a:latin typeface="+mn-lt"/>
                <a:ea typeface="+mn-ea"/>
                <a:cs typeface="+mn-cs"/>
                <a:sym typeface="Times New Roman"/>
              </a:rPr>
              <a:t>Multi-Factor Authentication (MFA): A security mechanism that requires users to provide two or more verification factors to gain access to a resource.</a:t>
            </a:r>
          </a:p>
          <a:p>
            <a:pPr marL="171450" indent="-228600">
              <a:lnSpc>
                <a:spcPct val="90000"/>
              </a:lnSpc>
              <a:spcBef>
                <a:spcPts val="240"/>
              </a:spcBef>
              <a:buSzPts val="1200"/>
              <a:buFont typeface="Arial" panose="020B0604020202020204" pitchFamily="34" charset="0"/>
              <a:buChar char="•"/>
            </a:pPr>
            <a:r>
              <a:rPr lang="en-US" sz="1300" kern="1200" dirty="0">
                <a:solidFill>
                  <a:schemeClr val="tx1"/>
                </a:solidFill>
                <a:latin typeface="+mn-lt"/>
                <a:ea typeface="+mn-ea"/>
                <a:cs typeface="+mn-cs"/>
                <a:sym typeface="Times New Roman"/>
              </a:rPr>
              <a:t>Remote Wipe: A security feature that allows data on a mobile device to be erased remotely in case of loss or theft.</a:t>
            </a:r>
          </a:p>
          <a:p>
            <a:pPr marL="0" indent="-228600">
              <a:lnSpc>
                <a:spcPct val="90000"/>
              </a:lnSpc>
              <a:spcBef>
                <a:spcPts val="240"/>
              </a:spcBef>
              <a:buSzPts val="1200"/>
              <a:buFont typeface="Arial" panose="020B0604020202020204" pitchFamily="34" charset="0"/>
              <a:buChar char="•"/>
            </a:pPr>
            <a:endParaRPr lang="en-US" sz="1300" kern="1200" dirty="0">
              <a:solidFill>
                <a:schemeClr val="tx1"/>
              </a:solidFill>
              <a:latin typeface="+mn-lt"/>
              <a:ea typeface="+mn-ea"/>
              <a:cs typeface="+mn-cs"/>
              <a:sym typeface="Times New Roman"/>
            </a:endParaRPr>
          </a:p>
          <a:p>
            <a:pPr marL="0" indent="-228600">
              <a:lnSpc>
                <a:spcPct val="90000"/>
              </a:lnSpc>
              <a:spcBef>
                <a:spcPts val="240"/>
              </a:spcBef>
              <a:buSzPts val="1200"/>
              <a:buFont typeface="Arial" panose="020B0604020202020204" pitchFamily="34" charset="0"/>
              <a:buChar char="•"/>
            </a:pPr>
            <a:endParaRPr lang="en-US" sz="1300" kern="1200" dirty="0">
              <a:solidFill>
                <a:schemeClr val="tx1"/>
              </a:solidFill>
              <a:latin typeface="+mn-lt"/>
              <a:ea typeface="+mn-ea"/>
              <a:cs typeface="+mn-cs"/>
              <a:sym typeface="Times New Roman"/>
            </a:endParaRPr>
          </a:p>
          <a:p>
            <a:pPr marL="0" indent="-228600">
              <a:lnSpc>
                <a:spcPct val="90000"/>
              </a:lnSpc>
              <a:spcBef>
                <a:spcPts val="360"/>
              </a:spcBef>
              <a:buSzPts val="1800"/>
              <a:buFont typeface="Arial" panose="020B0604020202020204" pitchFamily="34" charset="0"/>
              <a:buChar char="•"/>
            </a:pPr>
            <a:endParaRPr lang="en-US" sz="1300" kern="1200" dirty="0">
              <a:solidFill>
                <a:schemeClr val="tx1"/>
              </a:solidFill>
              <a:latin typeface="+mn-lt"/>
              <a:ea typeface="+mn-ea"/>
              <a:cs typeface="+mn-cs"/>
              <a:sym typeface="Times New Roman"/>
            </a:endParaRPr>
          </a:p>
          <a:p>
            <a:pPr marL="0" indent="-228600">
              <a:lnSpc>
                <a:spcPct val="90000"/>
              </a:lnSpc>
              <a:spcBef>
                <a:spcPts val="360"/>
              </a:spcBef>
              <a:buSzPts val="1800"/>
              <a:buFont typeface="Arial" panose="020B0604020202020204" pitchFamily="34" charset="0"/>
              <a:buChar char="•"/>
            </a:pPr>
            <a:r>
              <a:rPr lang="en-US" sz="1300" kern="1200" dirty="0">
                <a:solidFill>
                  <a:schemeClr val="tx1"/>
                </a:solidFill>
                <a:latin typeface="+mn-lt"/>
                <a:ea typeface="+mn-ea"/>
                <a:cs typeface="+mn-cs"/>
                <a:sym typeface="Times New Roman"/>
              </a:rPr>
              <a:t>8. Revision History:  &gt;&gt;&gt;&gt;&gt;&gt;&gt;&gt;&gt;</a:t>
            </a:r>
            <a:endParaRPr lang="en-US" sz="1300" kern="1200" dirty="0">
              <a:solidFill>
                <a:schemeClr val="tx1"/>
              </a:solidFill>
              <a:latin typeface="+mn-lt"/>
              <a:ea typeface="+mn-ea"/>
              <a:cs typeface="+mn-cs"/>
            </a:endParaRPr>
          </a:p>
          <a:p>
            <a:pPr marL="0" indent="-228600">
              <a:lnSpc>
                <a:spcPct val="90000"/>
              </a:lnSpc>
              <a:spcBef>
                <a:spcPts val="360"/>
              </a:spcBef>
              <a:buSzPts val="1800"/>
              <a:buFont typeface="Arial" panose="020B0604020202020204" pitchFamily="34" charset="0"/>
              <a:buChar char="•"/>
            </a:pPr>
            <a:endParaRPr lang="en-US" sz="1300" kern="1200" dirty="0">
              <a:solidFill>
                <a:schemeClr val="tx1"/>
              </a:solidFill>
              <a:latin typeface="+mn-lt"/>
              <a:ea typeface="+mn-ea"/>
              <a:cs typeface="+mn-cs"/>
              <a:sym typeface="Times New Roman"/>
            </a:endParaRPr>
          </a:p>
        </p:txBody>
      </p:sp>
      <p:sp>
        <p:nvSpPr>
          <p:cNvPr id="133" name="Oval 132">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15" name="Google Shape;115;p18"/>
          <p:cNvGraphicFramePr/>
          <p:nvPr>
            <p:extLst>
              <p:ext uri="{D42A27DB-BD31-4B8C-83A1-F6EECF244321}">
                <p14:modId xmlns:p14="http://schemas.microsoft.com/office/powerpoint/2010/main" val="1750642796"/>
              </p:ext>
            </p:extLst>
          </p:nvPr>
        </p:nvGraphicFramePr>
        <p:xfrm>
          <a:off x="6028221" y="4051501"/>
          <a:ext cx="6095999" cy="2300703"/>
        </p:xfrm>
        <a:graphic>
          <a:graphicData uri="http://schemas.openxmlformats.org/drawingml/2006/table">
            <a:tbl>
              <a:tblPr firstRow="1" firstCol="1" bandRow="1"/>
              <a:tblGrid>
                <a:gridCol w="1462483">
                  <a:extLst>
                    <a:ext uri="{9D8B030D-6E8A-4147-A177-3AD203B41FA5}">
                      <a16:colId xmlns:a16="http://schemas.microsoft.com/office/drawing/2014/main" val="20000"/>
                    </a:ext>
                  </a:extLst>
                </a:gridCol>
                <a:gridCol w="2216026">
                  <a:extLst>
                    <a:ext uri="{9D8B030D-6E8A-4147-A177-3AD203B41FA5}">
                      <a16:colId xmlns:a16="http://schemas.microsoft.com/office/drawing/2014/main" val="20001"/>
                    </a:ext>
                  </a:extLst>
                </a:gridCol>
                <a:gridCol w="2417490">
                  <a:extLst>
                    <a:ext uri="{9D8B030D-6E8A-4147-A177-3AD203B41FA5}">
                      <a16:colId xmlns:a16="http://schemas.microsoft.com/office/drawing/2014/main" val="20002"/>
                    </a:ext>
                  </a:extLst>
                </a:gridCol>
              </a:tblGrid>
              <a:tr h="693746">
                <a:tc>
                  <a:txBody>
                    <a:bodyPr/>
                    <a:lstStyle/>
                    <a:p>
                      <a:pPr marL="0" marR="0" lvl="0" indent="0" algn="l" rtl="0">
                        <a:lnSpc>
                          <a:spcPct val="115000"/>
                        </a:lnSpc>
                        <a:spcBef>
                          <a:spcPts val="0"/>
                        </a:spcBef>
                        <a:spcAft>
                          <a:spcPts val="0"/>
                        </a:spcAft>
                        <a:buNone/>
                      </a:pPr>
                      <a:r>
                        <a:rPr lang="en-US" sz="2200" b="0" cap="none" spc="0">
                          <a:solidFill>
                            <a:schemeClr val="bg1"/>
                          </a:solidFill>
                        </a:rPr>
                        <a:t>Date of change</a:t>
                      </a:r>
                      <a:endParaRPr lang="en-US" sz="2200" b="0" cap="none" spc="0">
                        <a:solidFill>
                          <a:schemeClr val="bg1"/>
                        </a:solidFill>
                        <a:latin typeface="Calibri"/>
                        <a:ea typeface="Calibri"/>
                        <a:cs typeface="Calibri"/>
                        <a:sym typeface="Calibri"/>
                      </a:endParaRPr>
                    </a:p>
                  </a:txBody>
                  <a:tcPr marL="95738" marR="95738" marT="127660"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lvl="0" indent="0" algn="l" rtl="0">
                        <a:lnSpc>
                          <a:spcPct val="115000"/>
                        </a:lnSpc>
                        <a:spcBef>
                          <a:spcPts val="0"/>
                        </a:spcBef>
                        <a:spcAft>
                          <a:spcPts val="0"/>
                        </a:spcAft>
                        <a:buNone/>
                      </a:pPr>
                      <a:r>
                        <a:rPr lang="en-US" sz="2200" b="0" cap="none" spc="0" dirty="0">
                          <a:solidFill>
                            <a:schemeClr val="bg1"/>
                          </a:solidFill>
                        </a:rPr>
                        <a:t>Responsible</a:t>
                      </a:r>
                      <a:endParaRPr lang="en-US" sz="2200" b="0" cap="none" spc="0" dirty="0">
                        <a:solidFill>
                          <a:schemeClr val="bg1"/>
                        </a:solidFill>
                        <a:latin typeface="Calibri"/>
                        <a:ea typeface="Calibri"/>
                        <a:cs typeface="Calibri"/>
                        <a:sym typeface="Calibri"/>
                      </a:endParaRPr>
                    </a:p>
                  </a:txBody>
                  <a:tcPr marL="95738" marR="95738" marT="127660"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lvl="0" indent="0" algn="l" rtl="0">
                        <a:lnSpc>
                          <a:spcPct val="115000"/>
                        </a:lnSpc>
                        <a:spcBef>
                          <a:spcPts val="0"/>
                        </a:spcBef>
                        <a:spcAft>
                          <a:spcPts val="0"/>
                        </a:spcAft>
                        <a:buNone/>
                      </a:pPr>
                      <a:r>
                        <a:rPr lang="en-US" sz="2200" b="0" cap="none" spc="0">
                          <a:solidFill>
                            <a:schemeClr val="bg1"/>
                          </a:solidFill>
                        </a:rPr>
                        <a:t>Summary of change</a:t>
                      </a:r>
                      <a:endParaRPr lang="en-US" sz="2200" b="0" cap="none" spc="0">
                        <a:solidFill>
                          <a:schemeClr val="bg1"/>
                        </a:solidFill>
                        <a:latin typeface="Calibri"/>
                        <a:ea typeface="Calibri"/>
                        <a:cs typeface="Calibri"/>
                        <a:sym typeface="Calibri"/>
                      </a:endParaRPr>
                    </a:p>
                  </a:txBody>
                  <a:tcPr marL="95738" marR="95738" marT="127660"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10000"/>
                  </a:ext>
                </a:extLst>
              </a:tr>
              <a:tr h="754682">
                <a:tc>
                  <a:txBody>
                    <a:bodyPr/>
                    <a:lstStyle/>
                    <a:p>
                      <a:pPr marL="0" marR="0" lvl="0" indent="0" algn="l" rtl="0">
                        <a:lnSpc>
                          <a:spcPct val="115000"/>
                        </a:lnSpc>
                        <a:spcBef>
                          <a:spcPts val="0"/>
                        </a:spcBef>
                        <a:spcAft>
                          <a:spcPts val="0"/>
                        </a:spcAft>
                        <a:buNone/>
                      </a:pPr>
                      <a:r>
                        <a:rPr lang="en-US" sz="1600" b="1" cap="none" spc="0">
                          <a:solidFill>
                            <a:schemeClr val="tx1"/>
                          </a:solidFill>
                        </a:rPr>
                        <a:t>August 2019</a:t>
                      </a:r>
                      <a:endParaRPr lang="en-US" sz="1600" b="1" cap="none" spc="0">
                        <a:solidFill>
                          <a:schemeClr val="tx1"/>
                        </a:solidFill>
                        <a:latin typeface="Calibri"/>
                        <a:ea typeface="Calibri"/>
                        <a:cs typeface="Calibri"/>
                        <a:sym typeface="Calibri"/>
                      </a:endParaRPr>
                    </a:p>
                  </a:txBody>
                  <a:tcPr marL="95738" marR="95738" marT="127660"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lvl="0" indent="0" algn="l" rtl="0">
                        <a:lnSpc>
                          <a:spcPct val="115000"/>
                        </a:lnSpc>
                        <a:spcBef>
                          <a:spcPts val="0"/>
                        </a:spcBef>
                        <a:spcAft>
                          <a:spcPts val="0"/>
                        </a:spcAft>
                        <a:buNone/>
                      </a:pPr>
                      <a:r>
                        <a:rPr lang="en-US" sz="1600" cap="none" spc="0" dirty="0">
                          <a:solidFill>
                            <a:schemeClr val="tx1"/>
                          </a:solidFill>
                        </a:rPr>
                        <a:t>SANS policy team</a:t>
                      </a:r>
                      <a:endParaRPr lang="en-US" sz="1600" b="1" cap="none" spc="0" dirty="0">
                        <a:solidFill>
                          <a:schemeClr val="tx1"/>
                        </a:solidFill>
                        <a:latin typeface="Calibri"/>
                        <a:ea typeface="Calibri"/>
                        <a:cs typeface="Calibri"/>
                        <a:sym typeface="Calibri"/>
                      </a:endParaRPr>
                    </a:p>
                  </a:txBody>
                  <a:tcPr marL="95738" marR="95738" marT="127660"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lvl="0" indent="0" algn="l" rtl="0">
                        <a:lnSpc>
                          <a:spcPct val="115000"/>
                        </a:lnSpc>
                        <a:spcBef>
                          <a:spcPts val="0"/>
                        </a:spcBef>
                        <a:spcAft>
                          <a:spcPts val="0"/>
                        </a:spcAft>
                        <a:buNone/>
                      </a:pPr>
                      <a:r>
                        <a:rPr lang="en-US" sz="1600" cap="none" spc="0">
                          <a:solidFill>
                            <a:schemeClr val="tx1"/>
                          </a:solidFill>
                        </a:rPr>
                        <a:t>Updated and converted to new format</a:t>
                      </a:r>
                      <a:endParaRPr lang="en-US" sz="1600" b="1" cap="none" spc="0">
                        <a:solidFill>
                          <a:schemeClr val="tx1"/>
                        </a:solidFill>
                        <a:latin typeface="Calibri"/>
                        <a:ea typeface="Calibri"/>
                        <a:cs typeface="Calibri"/>
                        <a:sym typeface="Calibri"/>
                      </a:endParaRPr>
                    </a:p>
                  </a:txBody>
                  <a:tcPr marL="95738" marR="95738" marT="127660"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1"/>
                  </a:ext>
                </a:extLst>
              </a:tr>
              <a:tr h="533369">
                <a:tc>
                  <a:txBody>
                    <a:bodyPr/>
                    <a:lstStyle/>
                    <a:p>
                      <a:pPr marL="0" marR="0" lvl="0" indent="0" algn="l" rtl="0">
                        <a:lnSpc>
                          <a:spcPct val="115000"/>
                        </a:lnSpc>
                        <a:spcBef>
                          <a:spcPts val="0"/>
                        </a:spcBef>
                        <a:spcAft>
                          <a:spcPts val="0"/>
                        </a:spcAft>
                        <a:buNone/>
                      </a:pPr>
                      <a:r>
                        <a:rPr lang="en-US" sz="1600" b="1" cap="none" spc="0">
                          <a:solidFill>
                            <a:schemeClr val="tx1"/>
                          </a:solidFill>
                        </a:rPr>
                        <a:t> July 2025</a:t>
                      </a:r>
                      <a:endParaRPr lang="en-US" sz="1600" b="1" cap="none" spc="0">
                        <a:solidFill>
                          <a:schemeClr val="tx1"/>
                        </a:solidFill>
                        <a:latin typeface="Calibri"/>
                        <a:ea typeface="Calibri"/>
                        <a:cs typeface="Calibri"/>
                        <a:sym typeface="Calibri"/>
                      </a:endParaRPr>
                    </a:p>
                  </a:txBody>
                  <a:tcPr marL="95738" marR="95738" marT="127660"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marL="0" marR="0" lvl="0" indent="0" algn="l" rtl="0">
                        <a:lnSpc>
                          <a:spcPct val="115000"/>
                        </a:lnSpc>
                        <a:spcBef>
                          <a:spcPts val="0"/>
                        </a:spcBef>
                        <a:spcAft>
                          <a:spcPts val="0"/>
                        </a:spcAft>
                        <a:buNone/>
                      </a:pPr>
                      <a:r>
                        <a:rPr lang="en-US" sz="1600" cap="none" spc="0">
                          <a:solidFill>
                            <a:schemeClr val="tx1"/>
                          </a:solidFill>
                        </a:rPr>
                        <a:t> Melisha Peel</a:t>
                      </a:r>
                      <a:endParaRPr lang="en-US" sz="1600" b="1" cap="none" spc="0">
                        <a:solidFill>
                          <a:schemeClr val="tx1"/>
                        </a:solidFill>
                        <a:latin typeface="Calibri"/>
                        <a:ea typeface="Calibri"/>
                        <a:cs typeface="Calibri"/>
                        <a:sym typeface="Calibri"/>
                      </a:endParaRPr>
                    </a:p>
                  </a:txBody>
                  <a:tcPr marL="95738" marR="95738" marT="127660"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marL="0" marR="0" lvl="0" indent="0" algn="l" rtl="0">
                        <a:lnSpc>
                          <a:spcPct val="115000"/>
                        </a:lnSpc>
                        <a:spcBef>
                          <a:spcPts val="0"/>
                        </a:spcBef>
                        <a:spcAft>
                          <a:spcPts val="0"/>
                        </a:spcAft>
                        <a:buNone/>
                      </a:pPr>
                      <a:r>
                        <a:rPr lang="en-US" sz="1600" cap="none" spc="0" dirty="0">
                          <a:solidFill>
                            <a:schemeClr val="tx1"/>
                          </a:solidFill>
                        </a:rPr>
                        <a:t> </a:t>
                      </a:r>
                      <a:r>
                        <a:rPr lang="en-US" sz="1600" b="0" i="0" u="none" strike="noStrike" cap="none" spc="0" dirty="0">
                          <a:solidFill>
                            <a:schemeClr val="tx1"/>
                          </a:solidFill>
                          <a:effectLst/>
                          <a:latin typeface="Calibri"/>
                          <a:ea typeface="Calibri"/>
                          <a:cs typeface="Calibri"/>
                          <a:sym typeface="Arial"/>
                        </a:rPr>
                        <a:t>Initial draft of BYOD Security Policy</a:t>
                      </a:r>
                      <a:endParaRPr lang="en-US" sz="1600" b="1" cap="none" spc="0" dirty="0">
                        <a:solidFill>
                          <a:schemeClr val="tx1"/>
                        </a:solidFill>
                        <a:latin typeface="Calibri"/>
                        <a:ea typeface="Calibri"/>
                        <a:cs typeface="Calibri"/>
                        <a:sym typeface="Calibri"/>
                      </a:endParaRPr>
                    </a:p>
                  </a:txBody>
                  <a:tcPr marL="95738" marR="95738" marT="127660"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Google Shape;84;p13"/>
          <p:cNvSpPr txBox="1">
            <a:spLocks noGrp="1"/>
          </p:cNvSpPr>
          <p:nvPr>
            <p:ph type="ctrTitle"/>
          </p:nvPr>
        </p:nvSpPr>
        <p:spPr>
          <a:xfrm>
            <a:off x="5093520" y="2744662"/>
            <a:ext cx="6589707" cy="2387600"/>
          </a:xfrm>
          <a:prstGeom prst="rect">
            <a:avLst/>
          </a:prstGeom>
        </p:spPr>
        <p:txBody>
          <a:bodyPr spcFirstLastPara="1" lIns="91425" tIns="45700" rIns="91425" bIns="45700" anchorCtr="0">
            <a:normAutofit/>
          </a:bodyPr>
          <a:lstStyle/>
          <a:p>
            <a:pPr algn="r">
              <a:lnSpc>
                <a:spcPct val="90000"/>
              </a:lnSpc>
              <a:buSzPts val="4400"/>
            </a:pPr>
            <a:r>
              <a:rPr lang="en-US" sz="4100">
                <a:solidFill>
                  <a:srgbClr val="FFFFFF"/>
                </a:solidFill>
              </a:rPr>
              <a:t>SEC285</a:t>
            </a:r>
            <a:br>
              <a:rPr lang="en-US" sz="4100">
                <a:solidFill>
                  <a:srgbClr val="FFFFFF"/>
                </a:solidFill>
              </a:rPr>
            </a:br>
            <a:r>
              <a:rPr lang="en-US" sz="4100">
                <a:solidFill>
                  <a:srgbClr val="FFFFFF"/>
                </a:solidFill>
              </a:rPr>
              <a:t>Module 5</a:t>
            </a:r>
            <a:br>
              <a:rPr lang="en-US" sz="4100">
                <a:solidFill>
                  <a:srgbClr val="FFFFFF"/>
                </a:solidFill>
              </a:rPr>
            </a:br>
            <a:r>
              <a:rPr lang="en-US" sz="4100">
                <a:solidFill>
                  <a:srgbClr val="FFFFFF"/>
                </a:solidFill>
              </a:rPr>
              <a:t>Multifactor Authentication (MFA) </a:t>
            </a:r>
          </a:p>
        </p:txBody>
      </p:sp>
      <p:cxnSp>
        <p:nvCxnSpPr>
          <p:cNvPr id="93" name="Straight Connector 9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5" name="Freeform: Shape 9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Oval 9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3" name="Arc 10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a:extLst>
              <a:ext uri="{FF2B5EF4-FFF2-40B4-BE49-F238E27FC236}">
                <a16:creationId xmlns:a16="http://schemas.microsoft.com/office/drawing/2014/main" id="{8293363F-0212-9ADD-2163-7E990D9049EE}"/>
              </a:ext>
            </a:extLst>
          </p:cNvPr>
          <p:cNvPicPr>
            <a:picLocks noGrp="1" noChangeAspect="1"/>
          </p:cNvPicPr>
          <p:nvPr>
            <p:ph type="pic" idx="2"/>
          </p:nvPr>
        </p:nvPicPr>
        <p:blipFill>
          <a:blip r:embed="rId3"/>
          <a:srcRect l="7977" r="7977"/>
          <a:stretch/>
        </p:blipFill>
        <p:spPr>
          <a:xfrm>
            <a:off x="721054" y="623275"/>
            <a:ext cx="6390779" cy="5607882"/>
          </a:xfrm>
          <a:prstGeom prst="rect">
            <a:avLst/>
          </a:prstGeom>
          <a:noFill/>
        </p:spPr>
      </p:pic>
      <p:sp>
        <p:nvSpPr>
          <p:cNvPr id="103" name="Right Triangle 10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Google Shape;95;p15"/>
          <p:cNvSpPr txBox="1">
            <a:spLocks noGrp="1"/>
          </p:cNvSpPr>
          <p:nvPr>
            <p:ph type="title"/>
          </p:nvPr>
        </p:nvSpPr>
        <p:spPr>
          <a:xfrm>
            <a:off x="8052497" y="1056640"/>
            <a:ext cx="3197660" cy="3125746"/>
          </a:xfrm>
          <a:prstGeom prst="rect">
            <a:avLst/>
          </a:prstGeom>
        </p:spPr>
        <p:txBody>
          <a:bodyPr spcFirstLastPara="1" vert="horz" lIns="91440" tIns="45720" rIns="91440" bIns="45720" rtlCol="0" anchor="b" anchorCtr="0">
            <a:normAutofit/>
          </a:bodyPr>
          <a:lstStyle/>
          <a:p>
            <a:pPr>
              <a:lnSpc>
                <a:spcPct val="90000"/>
              </a:lnSpc>
              <a:spcBef>
                <a:spcPct val="0"/>
              </a:spcBef>
              <a:buSzPct val="100000"/>
            </a:pPr>
            <a:r>
              <a:rPr lang="en-US" sz="3400" b="0" kern="1200">
                <a:solidFill>
                  <a:schemeClr val="tx1"/>
                </a:solidFill>
                <a:latin typeface="+mj-lt"/>
                <a:ea typeface="+mj-ea"/>
                <a:cs typeface="+mj-cs"/>
              </a:rPr>
              <a:t>Common-auth Configuration File</a:t>
            </a:r>
          </a:p>
        </p:txBody>
      </p:sp>
      <p:sp>
        <p:nvSpPr>
          <p:cNvPr id="96" name="Google Shape;96;p15"/>
          <p:cNvSpPr txBox="1">
            <a:spLocks noGrp="1"/>
          </p:cNvSpPr>
          <p:nvPr>
            <p:ph type="body" idx="1"/>
          </p:nvPr>
        </p:nvSpPr>
        <p:spPr>
          <a:xfrm>
            <a:off x="8052496" y="4301656"/>
            <a:ext cx="2705619" cy="762618"/>
          </a:xfrm>
          <a:prstGeom prst="rect">
            <a:avLst/>
          </a:prstGeom>
        </p:spPr>
        <p:txBody>
          <a:bodyPr spcFirstLastPara="1" vert="horz" lIns="91440" tIns="45720" rIns="91440" bIns="45720" rtlCol="0" anchor="t" anchorCtr="0">
            <a:normAutofit/>
          </a:bodyPr>
          <a:lstStyle/>
          <a:p>
            <a:pPr marL="0" indent="0">
              <a:lnSpc>
                <a:spcPct val="90000"/>
              </a:lnSpc>
              <a:spcBef>
                <a:spcPts val="1000"/>
              </a:spcBef>
              <a:buSzPts val="1600"/>
            </a:pPr>
            <a:r>
              <a:rPr lang="en-US" sz="1300" kern="1200">
                <a:solidFill>
                  <a:schemeClr val="tx1"/>
                </a:solidFill>
                <a:latin typeface="+mn-lt"/>
                <a:ea typeface="+mn-ea"/>
                <a:cs typeface="+mn-cs"/>
              </a:rPr>
              <a:t>This screenshot should show the entry that indicates the use of the Google Authenticator module.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Right Triangle 1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16"/>
          <p:cNvSpPr txBox="1">
            <a:spLocks noGrp="1"/>
          </p:cNvSpPr>
          <p:nvPr>
            <p:ph type="title"/>
          </p:nvPr>
        </p:nvSpPr>
        <p:spPr>
          <a:xfrm>
            <a:off x="8029293" y="806364"/>
            <a:ext cx="3354636" cy="2847413"/>
          </a:xfrm>
          <a:prstGeom prst="rect">
            <a:avLst/>
          </a:prstGeom>
        </p:spPr>
        <p:txBody>
          <a:bodyPr spcFirstLastPara="1" vert="horz" lIns="91440" tIns="45720" rIns="91440" bIns="45720" rtlCol="0" anchor="b" anchorCtr="0">
            <a:normAutofit/>
          </a:bodyPr>
          <a:lstStyle/>
          <a:p>
            <a:pPr>
              <a:lnSpc>
                <a:spcPct val="90000"/>
              </a:lnSpc>
              <a:spcBef>
                <a:spcPct val="0"/>
              </a:spcBef>
              <a:buSzPts val="3200"/>
            </a:pPr>
            <a:r>
              <a:rPr lang="en-US" sz="6000" b="0" kern="1200">
                <a:solidFill>
                  <a:schemeClr val="tx1"/>
                </a:solidFill>
                <a:latin typeface="+mj-lt"/>
                <a:ea typeface="+mj-ea"/>
                <a:cs typeface="+mj-cs"/>
              </a:rPr>
              <a:t>MFA Logon Screen</a:t>
            </a:r>
            <a:endParaRPr lang="en-US" sz="6000" kern="1200">
              <a:solidFill>
                <a:schemeClr val="tx1"/>
              </a:solidFill>
              <a:latin typeface="+mj-lt"/>
              <a:ea typeface="+mj-ea"/>
              <a:cs typeface="+mj-cs"/>
            </a:endParaRPr>
          </a:p>
        </p:txBody>
      </p:sp>
      <p:sp>
        <p:nvSpPr>
          <p:cNvPr id="103" name="Google Shape;103;p16"/>
          <p:cNvSpPr txBox="1">
            <a:spLocks noGrp="1"/>
          </p:cNvSpPr>
          <p:nvPr>
            <p:ph type="body" idx="1"/>
          </p:nvPr>
        </p:nvSpPr>
        <p:spPr>
          <a:xfrm>
            <a:off x="8029293" y="3703250"/>
            <a:ext cx="2435507" cy="1122750"/>
          </a:xfrm>
          <a:prstGeom prst="rect">
            <a:avLst/>
          </a:prstGeom>
        </p:spPr>
        <p:txBody>
          <a:bodyPr spcFirstLastPara="1" vert="horz" lIns="91440" tIns="45720" rIns="91440" bIns="45720" rtlCol="0" anchor="t" anchorCtr="0">
            <a:normAutofit/>
          </a:bodyPr>
          <a:lstStyle/>
          <a:p>
            <a:pPr marL="0" indent="0">
              <a:lnSpc>
                <a:spcPct val="90000"/>
              </a:lnSpc>
              <a:spcBef>
                <a:spcPts val="1000"/>
              </a:spcBef>
              <a:buSzPts val="1600"/>
            </a:pPr>
            <a:r>
              <a:rPr lang="en-US" sz="1600" kern="1200">
                <a:solidFill>
                  <a:schemeClr val="tx1"/>
                </a:solidFill>
                <a:latin typeface="+mn-lt"/>
                <a:ea typeface="+mn-ea"/>
                <a:cs typeface="+mn-cs"/>
              </a:rPr>
              <a:t>This screenshot should show the logon screen where a verification code is required.</a:t>
            </a:r>
          </a:p>
        </p:txBody>
      </p:sp>
      <p:pic>
        <p:nvPicPr>
          <p:cNvPr id="3" name="Picture Placeholder 2">
            <a:extLst>
              <a:ext uri="{FF2B5EF4-FFF2-40B4-BE49-F238E27FC236}">
                <a16:creationId xmlns:a16="http://schemas.microsoft.com/office/drawing/2014/main" id="{D6D76A96-5740-84EB-731A-24390C929049}"/>
              </a:ext>
            </a:extLst>
          </p:cNvPr>
          <p:cNvPicPr>
            <a:picLocks noGrp="1" noChangeAspect="1"/>
          </p:cNvPicPr>
          <p:nvPr>
            <p:ph type="pic" idx="2"/>
          </p:nvPr>
        </p:nvPicPr>
        <p:blipFill>
          <a:blip r:embed="rId3"/>
          <a:srcRect l="8384" r="8384"/>
          <a:stretch/>
        </p:blipFill>
        <p:spPr>
          <a:xfrm>
            <a:off x="1643534" y="1266742"/>
            <a:ext cx="4910684" cy="430699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descr="An electronic circuit board in blue color">
            <a:extLst>
              <a:ext uri="{FF2B5EF4-FFF2-40B4-BE49-F238E27FC236}">
                <a16:creationId xmlns:a16="http://schemas.microsoft.com/office/drawing/2014/main" id="{2A668C58-4065-EDCE-CA22-BA85DE6C6C25}"/>
              </a:ext>
            </a:extLst>
          </p:cNvPr>
          <p:cNvPicPr>
            <a:picLocks noChangeAspect="1"/>
          </p:cNvPicPr>
          <p:nvPr/>
        </p:nvPicPr>
        <p:blipFill>
          <a:blip r:embed="rId3"/>
          <a:srcRect r="9709" b="-1"/>
          <a:stretch>
            <a:fillRect/>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84" name="Google Shape;84;p13"/>
          <p:cNvSpPr txBox="1">
            <a:spLocks noGrp="1"/>
          </p:cNvSpPr>
          <p:nvPr>
            <p:ph type="ctrTitle"/>
          </p:nvPr>
        </p:nvSpPr>
        <p:spPr>
          <a:xfrm>
            <a:off x="661916" y="2852381"/>
            <a:ext cx="3161940" cy="2640247"/>
          </a:xfrm>
          <a:prstGeom prst="rect">
            <a:avLst/>
          </a:prstGeom>
        </p:spPr>
        <p:txBody>
          <a:bodyPr spcFirstLastPara="1" lIns="91425" tIns="45700" rIns="91425" bIns="45700" anchorCtr="0">
            <a:normAutofit/>
          </a:bodyPr>
          <a:lstStyle/>
          <a:p>
            <a:pPr algn="l">
              <a:buSzPts val="4400"/>
            </a:pPr>
            <a:r>
              <a:rPr lang="en-US" sz="3600">
                <a:solidFill>
                  <a:schemeClr val="tx1">
                    <a:lumMod val="85000"/>
                    <a:lumOff val="15000"/>
                  </a:schemeClr>
                </a:solidFill>
              </a:rPr>
              <a:t>SEC285</a:t>
            </a:r>
            <a:br>
              <a:rPr lang="en-US" sz="3600">
                <a:solidFill>
                  <a:schemeClr val="tx1">
                    <a:lumMod val="85000"/>
                    <a:lumOff val="15000"/>
                  </a:schemeClr>
                </a:solidFill>
              </a:rPr>
            </a:br>
            <a:r>
              <a:rPr lang="en-US" sz="3600">
                <a:solidFill>
                  <a:schemeClr val="tx1">
                    <a:lumMod val="85000"/>
                    <a:lumOff val="15000"/>
                  </a:schemeClr>
                </a:solidFill>
              </a:rPr>
              <a:t>Module 6</a:t>
            </a:r>
            <a:br>
              <a:rPr lang="en-US" sz="3600">
                <a:solidFill>
                  <a:schemeClr val="tx1">
                    <a:lumMod val="85000"/>
                    <a:lumOff val="15000"/>
                  </a:schemeClr>
                </a:solidFill>
              </a:rPr>
            </a:br>
            <a:r>
              <a:rPr lang="en-US" sz="3600">
                <a:solidFill>
                  <a:schemeClr val="tx1">
                    <a:lumMod val="85000"/>
                    <a:lumOff val="15000"/>
                  </a:schemeClr>
                </a:solidFill>
              </a:rPr>
              <a:t>Vulnerability Assessment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A93F-95A6-8D8E-6E39-DB640A6AD17D}"/>
              </a:ext>
            </a:extLst>
          </p:cNvPr>
          <p:cNvSpPr>
            <a:spLocks noGrp="1"/>
          </p:cNvSpPr>
          <p:nvPr>
            <p:ph type="ctrTitle"/>
          </p:nvPr>
        </p:nvSpPr>
        <p:spPr>
          <a:xfrm>
            <a:off x="274320" y="1801368"/>
            <a:ext cx="7772400" cy="4572000"/>
          </a:xfrm>
        </p:spPr>
        <p:txBody>
          <a:bodyPr anchor="b">
            <a:normAutofit/>
          </a:bodyPr>
          <a:lstStyle/>
          <a:p>
            <a:r>
              <a:rPr lang="en-US" dirty="0"/>
              <a:t>SEC285 Final Project Overview</a:t>
            </a:r>
            <a:br>
              <a:rPr lang="en-US" dirty="0"/>
            </a:br>
            <a:endParaRPr lang="en-US" dirty="0"/>
          </a:p>
        </p:txBody>
      </p:sp>
    </p:spTree>
    <p:extLst>
      <p:ext uri="{BB962C8B-B14F-4D97-AF65-F5344CB8AC3E}">
        <p14:creationId xmlns:p14="http://schemas.microsoft.com/office/powerpoint/2010/main" val="148661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C06B88F9-42ED-48A7-80B1-8A0D76F33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 name="Rectangle 102">
            <a:extLst>
              <a:ext uri="{FF2B5EF4-FFF2-40B4-BE49-F238E27FC236}">
                <a16:creationId xmlns:a16="http://schemas.microsoft.com/office/drawing/2014/main" id="{78D323F3-5366-46A1-A430-A21785CA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E1E1E1"/>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Google Shape;95;p15"/>
          <p:cNvSpPr txBox="1">
            <a:spLocks noGrp="1"/>
          </p:cNvSpPr>
          <p:nvPr>
            <p:ph type="title"/>
          </p:nvPr>
        </p:nvSpPr>
        <p:spPr>
          <a:xfrm>
            <a:off x="2103120" y="4727448"/>
            <a:ext cx="7982712" cy="868680"/>
          </a:xfrm>
          <a:prstGeom prst="rect">
            <a:avLst/>
          </a:prstGeom>
        </p:spPr>
        <p:txBody>
          <a:bodyPr spcFirstLastPara="1" vert="horz" lIns="91440" tIns="45720" rIns="91440" bIns="45720" rtlCol="0" anchor="ctr" anchorCtr="0">
            <a:normAutofit/>
          </a:bodyPr>
          <a:lstStyle/>
          <a:p>
            <a:pPr algn="ctr">
              <a:lnSpc>
                <a:spcPct val="90000"/>
              </a:lnSpc>
              <a:spcBef>
                <a:spcPct val="0"/>
              </a:spcBef>
              <a:buSzPts val="3300"/>
            </a:pPr>
            <a:r>
              <a:rPr lang="en-US" sz="4000" b="0" kern="1200">
                <a:solidFill>
                  <a:schemeClr val="tx1"/>
                </a:solidFill>
                <a:latin typeface="+mj-lt"/>
                <a:ea typeface="+mj-ea"/>
                <a:cs typeface="+mj-cs"/>
              </a:rPr>
              <a:t>Nmap</a:t>
            </a:r>
          </a:p>
        </p:txBody>
      </p:sp>
      <p:sp>
        <p:nvSpPr>
          <p:cNvPr id="105" name="Rectangle: Rounded Corners 104">
            <a:extLst>
              <a:ext uri="{FF2B5EF4-FFF2-40B4-BE49-F238E27FC236}">
                <a16:creationId xmlns:a16="http://schemas.microsoft.com/office/drawing/2014/main" id="{F94368A0-A606-4A85-99C2-5DEC95FCC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96" name="Google Shape;96;p15"/>
          <p:cNvSpPr txBox="1">
            <a:spLocks noGrp="1"/>
          </p:cNvSpPr>
          <p:nvPr>
            <p:ph type="body" idx="1"/>
          </p:nvPr>
        </p:nvSpPr>
        <p:spPr>
          <a:xfrm>
            <a:off x="2615184" y="5678424"/>
            <a:ext cx="6958584" cy="603504"/>
          </a:xfrm>
          <a:prstGeom prst="rect">
            <a:avLst/>
          </a:prstGeom>
        </p:spPr>
        <p:txBody>
          <a:bodyPr spcFirstLastPara="1" vert="horz" lIns="91440" tIns="45720" rIns="91440" bIns="45720" rtlCol="0" anchor="ctr" anchorCtr="0">
            <a:normAutofit/>
          </a:bodyPr>
          <a:lstStyle/>
          <a:p>
            <a:pPr marL="0" indent="0" algn="ctr">
              <a:lnSpc>
                <a:spcPct val="90000"/>
              </a:lnSpc>
              <a:spcBef>
                <a:spcPts val="1000"/>
              </a:spcBef>
              <a:buSzPts val="1600"/>
            </a:pPr>
            <a:r>
              <a:rPr lang="en-US" kern="1200">
                <a:solidFill>
                  <a:schemeClr val="bg1"/>
                </a:solidFill>
                <a:latin typeface="+mn-lt"/>
                <a:ea typeface="+mn-ea"/>
                <a:cs typeface="+mn-cs"/>
              </a:rPr>
              <a:t>This screenshot should include the scan result showing both the Kali and Linux Server VMs.</a:t>
            </a:r>
          </a:p>
        </p:txBody>
      </p:sp>
      <p:pic>
        <p:nvPicPr>
          <p:cNvPr id="3" name="Picture Placeholder 2">
            <a:extLst>
              <a:ext uri="{FF2B5EF4-FFF2-40B4-BE49-F238E27FC236}">
                <a16:creationId xmlns:a16="http://schemas.microsoft.com/office/drawing/2014/main" id="{ABF3EDDD-8435-7940-6DE6-44D9BCBC1772}"/>
              </a:ext>
            </a:extLst>
          </p:cNvPr>
          <p:cNvPicPr>
            <a:picLocks noGrp="1" noChangeAspect="1"/>
          </p:cNvPicPr>
          <p:nvPr>
            <p:ph type="pic" idx="2"/>
          </p:nvPr>
        </p:nvPicPr>
        <p:blipFill>
          <a:blip r:embed="rId3"/>
          <a:srcRect r="722"/>
          <a:stretch>
            <a:fillRect/>
          </a:stretch>
        </p:blipFill>
        <p:spPr>
          <a:xfrm>
            <a:off x="420624" y="276894"/>
            <a:ext cx="5577840" cy="4087368"/>
          </a:xfrm>
          <a:prstGeom prst="rect">
            <a:avLst/>
          </a:prstGeom>
          <a:noFill/>
        </p:spPr>
      </p:pic>
      <p:pic>
        <p:nvPicPr>
          <p:cNvPr id="5" name="Picture 4">
            <a:extLst>
              <a:ext uri="{FF2B5EF4-FFF2-40B4-BE49-F238E27FC236}">
                <a16:creationId xmlns:a16="http://schemas.microsoft.com/office/drawing/2014/main" id="{B3108F3E-9ECC-CFD0-BCC8-B1857BF1CF81}"/>
              </a:ext>
            </a:extLst>
          </p:cNvPr>
          <p:cNvPicPr>
            <a:picLocks noChangeAspect="1"/>
          </p:cNvPicPr>
          <p:nvPr/>
        </p:nvPicPr>
        <p:blipFill>
          <a:blip r:embed="rId4"/>
          <a:srcRect r="25286" b="1"/>
          <a:stretch>
            <a:fillRect/>
          </a:stretch>
        </p:blipFill>
        <p:spPr>
          <a:xfrm>
            <a:off x="6190488" y="276894"/>
            <a:ext cx="5577840" cy="4087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5"/>
                                        </p:tgtEl>
                                        <p:attrNameLst>
                                          <p:attrName>style.visibility</p:attrName>
                                        </p:attrNameLst>
                                      </p:cBhvr>
                                      <p:to>
                                        <p:strVal val="visible"/>
                                      </p:to>
                                    </p:set>
                                    <p:animEffect transition="in" filter="fade">
                                      <p:cBhvr>
                                        <p:cTn id="7" dur="4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Freeform: Shape 1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 name="Google Shape;102;p16"/>
          <p:cNvSpPr txBox="1">
            <a:spLocks noGrp="1"/>
          </p:cNvSpPr>
          <p:nvPr>
            <p:ph type="title"/>
          </p:nvPr>
        </p:nvSpPr>
        <p:spPr>
          <a:xfrm>
            <a:off x="660041" y="2767106"/>
            <a:ext cx="2880828" cy="3071906"/>
          </a:xfrm>
          <a:prstGeom prst="rect">
            <a:avLst/>
          </a:prstGeom>
        </p:spPr>
        <p:txBody>
          <a:bodyPr spcFirstLastPara="1" vert="horz" lIns="91440" tIns="45720" rIns="91440" bIns="45720" rtlCol="0" anchor="t" anchorCtr="0">
            <a:normAutofit/>
          </a:bodyPr>
          <a:lstStyle/>
          <a:p>
            <a:pPr>
              <a:lnSpc>
                <a:spcPct val="90000"/>
              </a:lnSpc>
              <a:spcBef>
                <a:spcPct val="0"/>
              </a:spcBef>
              <a:buSzPts val="3300"/>
            </a:pPr>
            <a:r>
              <a:rPr lang="en-US" sz="4000" b="0" kern="1200">
                <a:solidFill>
                  <a:srgbClr val="FFFFFF"/>
                </a:solidFill>
                <a:latin typeface="+mj-lt"/>
                <a:ea typeface="+mj-ea"/>
                <a:cs typeface="+mj-cs"/>
              </a:rPr>
              <a:t>NetCat</a:t>
            </a:r>
          </a:p>
        </p:txBody>
      </p:sp>
      <p:sp>
        <p:nvSpPr>
          <p:cNvPr id="103" name="Google Shape;103;p16"/>
          <p:cNvSpPr txBox="1">
            <a:spLocks noGrp="1"/>
          </p:cNvSpPr>
          <p:nvPr>
            <p:ph type="body" idx="1"/>
          </p:nvPr>
        </p:nvSpPr>
        <p:spPr>
          <a:xfrm>
            <a:off x="660042" y="806824"/>
            <a:ext cx="2919738" cy="1494117"/>
          </a:xfrm>
          <a:prstGeom prst="rect">
            <a:avLst/>
          </a:prstGeom>
        </p:spPr>
        <p:txBody>
          <a:bodyPr spcFirstLastPara="1" vert="horz" lIns="91440" tIns="45720" rIns="91440" bIns="45720" rtlCol="0" anchor="b" anchorCtr="0">
            <a:normAutofit/>
          </a:bodyPr>
          <a:lstStyle/>
          <a:p>
            <a:pPr marL="0" indent="0">
              <a:lnSpc>
                <a:spcPct val="90000"/>
              </a:lnSpc>
              <a:spcBef>
                <a:spcPts val="1000"/>
              </a:spcBef>
              <a:buSzPts val="1600"/>
            </a:pPr>
            <a:r>
              <a:rPr lang="en-US" sz="2000" kern="1200">
                <a:solidFill>
                  <a:srgbClr val="FFFFFF"/>
                </a:solidFill>
                <a:latin typeface="+mn-lt"/>
                <a:ea typeface="+mn-ea"/>
                <a:cs typeface="+mn-cs"/>
              </a:rPr>
              <a:t>This screenshot should include the scan result showing both the Kali and Linux Server VMs.</a:t>
            </a:r>
          </a:p>
        </p:txBody>
      </p:sp>
      <p:pic>
        <p:nvPicPr>
          <p:cNvPr id="3" name="Picture Placeholder 2">
            <a:extLst>
              <a:ext uri="{FF2B5EF4-FFF2-40B4-BE49-F238E27FC236}">
                <a16:creationId xmlns:a16="http://schemas.microsoft.com/office/drawing/2014/main" id="{5DE9B3D9-61A8-4C08-FC67-0BBD55466692}"/>
              </a:ext>
            </a:extLst>
          </p:cNvPr>
          <p:cNvPicPr>
            <a:picLocks noGrp="1" noChangeAspect="1"/>
          </p:cNvPicPr>
          <p:nvPr>
            <p:ph type="pic" idx="2"/>
          </p:nvPr>
        </p:nvPicPr>
        <p:blipFill>
          <a:blip r:embed="rId3"/>
          <a:srcRect t="2419" b="2419"/>
          <a:stretch/>
        </p:blipFill>
        <p:spPr>
          <a:xfrm>
            <a:off x="4741460" y="467208"/>
            <a:ext cx="6747683" cy="592358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17"/>
          <p:cNvSpPr txBox="1">
            <a:spLocks noGrp="1"/>
          </p:cNvSpPr>
          <p:nvPr>
            <p:ph type="title"/>
          </p:nvPr>
        </p:nvSpPr>
        <p:spPr>
          <a:xfrm>
            <a:off x="1137035" y="609600"/>
            <a:ext cx="3595678" cy="1330839"/>
          </a:xfrm>
          <a:prstGeom prst="rect">
            <a:avLst/>
          </a:prstGeom>
        </p:spPr>
        <p:txBody>
          <a:bodyPr spcFirstLastPara="1" vert="horz" lIns="91440" tIns="45720" rIns="91440" bIns="45720" rtlCol="0" anchor="ctr" anchorCtr="0">
            <a:normAutofit/>
          </a:bodyPr>
          <a:lstStyle/>
          <a:p>
            <a:pPr>
              <a:lnSpc>
                <a:spcPct val="90000"/>
              </a:lnSpc>
              <a:spcBef>
                <a:spcPct val="0"/>
              </a:spcBef>
              <a:buSzPts val="3300"/>
            </a:pPr>
            <a:r>
              <a:rPr lang="en-US" sz="4400" b="0" kern="1200">
                <a:solidFill>
                  <a:schemeClr val="tx1"/>
                </a:solidFill>
                <a:latin typeface="+mj-lt"/>
                <a:ea typeface="+mj-ea"/>
                <a:cs typeface="+mj-cs"/>
              </a:rPr>
              <a:t>Wireshark</a:t>
            </a:r>
          </a:p>
        </p:txBody>
      </p:sp>
      <p:sp>
        <p:nvSpPr>
          <p:cNvPr id="110" name="Google Shape;110;p17"/>
          <p:cNvSpPr txBox="1">
            <a:spLocks noGrp="1"/>
          </p:cNvSpPr>
          <p:nvPr>
            <p:ph type="body" idx="1"/>
          </p:nvPr>
        </p:nvSpPr>
        <p:spPr>
          <a:xfrm>
            <a:off x="1137034" y="2194102"/>
            <a:ext cx="3158741" cy="3908586"/>
          </a:xfrm>
          <a:prstGeom prst="rect">
            <a:avLst/>
          </a:prstGeom>
        </p:spPr>
        <p:txBody>
          <a:bodyPr spcFirstLastPara="1" vert="horz" lIns="91440" tIns="45720" rIns="91440" bIns="45720" rtlCol="0" anchorCtr="0">
            <a:normAutofit/>
          </a:bodyPr>
          <a:lstStyle/>
          <a:p>
            <a:pPr marL="0">
              <a:lnSpc>
                <a:spcPct val="90000"/>
              </a:lnSpc>
              <a:spcBef>
                <a:spcPts val="0"/>
              </a:spcBef>
              <a:spcAft>
                <a:spcPts val="600"/>
              </a:spcAft>
              <a:buSzPts val="1600"/>
              <a:buFont typeface="Arial" panose="020B0604020202020204" pitchFamily="34" charset="0"/>
              <a:buChar char="•"/>
            </a:pPr>
            <a:r>
              <a:rPr lang="en-US" sz="2000" kern="1200">
                <a:solidFill>
                  <a:schemeClr val="tx1"/>
                </a:solidFill>
                <a:latin typeface="+mn-lt"/>
                <a:ea typeface="+mn-ea"/>
                <a:cs typeface="+mn-cs"/>
              </a:rPr>
              <a:t>This screenshot should include the Wireshark—Follow TCP Steam window showing the Telnet username and password.</a:t>
            </a:r>
          </a:p>
        </p:txBody>
      </p:sp>
      <p:pic>
        <p:nvPicPr>
          <p:cNvPr id="3" name="Picture Placeholder 2">
            <a:extLst>
              <a:ext uri="{FF2B5EF4-FFF2-40B4-BE49-F238E27FC236}">
                <a16:creationId xmlns:a16="http://schemas.microsoft.com/office/drawing/2014/main" id="{159D9EC7-3BC3-575D-5755-85B8040CB5C5}"/>
              </a:ext>
            </a:extLst>
          </p:cNvPr>
          <p:cNvPicPr>
            <a:picLocks noGrp="1" noChangeAspect="1"/>
          </p:cNvPicPr>
          <p:nvPr>
            <p:ph type="pic" idx="2"/>
          </p:nvPr>
        </p:nvPicPr>
        <p:blipFill>
          <a:blip r:embed="rId3"/>
          <a:srcRect r="22892" b="-1"/>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2" name="Freeform: Shape 131">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3" name="Freeform: Shape 13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Google Shape;116;p18"/>
          <p:cNvSpPr txBox="1">
            <a:spLocks noGrp="1"/>
          </p:cNvSpPr>
          <p:nvPr>
            <p:ph type="title"/>
          </p:nvPr>
        </p:nvSpPr>
        <p:spPr>
          <a:xfrm>
            <a:off x="371094" y="1161288"/>
            <a:ext cx="3438144" cy="1239012"/>
          </a:xfrm>
          <a:prstGeom prst="rect">
            <a:avLst/>
          </a:prstGeom>
        </p:spPr>
        <p:txBody>
          <a:bodyPr spcFirstLastPara="1" vert="horz" lIns="91440" tIns="45720" rIns="91440" bIns="45720" rtlCol="0" anchor="ctr" anchorCtr="0">
            <a:normAutofit/>
          </a:bodyPr>
          <a:lstStyle/>
          <a:p>
            <a:pPr>
              <a:lnSpc>
                <a:spcPct val="90000"/>
              </a:lnSpc>
              <a:spcBef>
                <a:spcPct val="0"/>
              </a:spcBef>
              <a:buSzPts val="3300"/>
            </a:pPr>
            <a:r>
              <a:rPr lang="en-US" sz="2800" b="0" kern="1200">
                <a:solidFill>
                  <a:schemeClr val="tx1"/>
                </a:solidFill>
                <a:latin typeface="+mj-lt"/>
                <a:ea typeface="+mj-ea"/>
                <a:cs typeface="+mj-cs"/>
              </a:rPr>
              <a:t>Nessus</a:t>
            </a:r>
          </a:p>
        </p:txBody>
      </p:sp>
      <p:sp>
        <p:nvSpPr>
          <p:cNvPr id="134" name="Rectangle 13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0" name="Rectangle 1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Google Shape;117;p18"/>
          <p:cNvSpPr txBox="1">
            <a:spLocks noGrp="1"/>
          </p:cNvSpPr>
          <p:nvPr>
            <p:ph type="body" idx="1"/>
          </p:nvPr>
        </p:nvSpPr>
        <p:spPr>
          <a:xfrm>
            <a:off x="371094" y="2718054"/>
            <a:ext cx="3438906" cy="3207258"/>
          </a:xfrm>
          <a:prstGeom prst="rect">
            <a:avLst/>
          </a:prstGeom>
        </p:spPr>
        <p:txBody>
          <a:bodyPr spcFirstLastPara="1" vert="horz" lIns="91440" tIns="45720" rIns="91440" bIns="45720" rtlCol="0" anchor="t" anchorCtr="0">
            <a:normAutofit/>
          </a:bodyPr>
          <a:lstStyle/>
          <a:p>
            <a:pPr marL="0">
              <a:lnSpc>
                <a:spcPct val="90000"/>
              </a:lnSpc>
              <a:spcBef>
                <a:spcPts val="0"/>
              </a:spcBef>
              <a:spcAft>
                <a:spcPts val="600"/>
              </a:spcAft>
              <a:buSzPts val="1600"/>
              <a:buFont typeface="Arial" panose="020B0604020202020204" pitchFamily="34" charset="0"/>
              <a:buChar char="•"/>
            </a:pPr>
            <a:r>
              <a:rPr lang="en-US" sz="1700" kern="1200">
                <a:solidFill>
                  <a:schemeClr val="tx1"/>
                </a:solidFill>
                <a:latin typeface="+mn-lt"/>
                <a:ea typeface="+mn-ea"/>
                <a:cs typeface="+mn-cs"/>
              </a:rPr>
              <a:t>This screenshot should include the high-level view of the Nessus vulnerability scan report (showing categories of vulnerability in different colors).</a:t>
            </a:r>
          </a:p>
        </p:txBody>
      </p:sp>
      <p:pic>
        <p:nvPicPr>
          <p:cNvPr id="5" name="Picture 4">
            <a:extLst>
              <a:ext uri="{FF2B5EF4-FFF2-40B4-BE49-F238E27FC236}">
                <a16:creationId xmlns:a16="http://schemas.microsoft.com/office/drawing/2014/main" id="{FFA742BF-0907-F879-35C0-B3C6A3090936}"/>
              </a:ext>
            </a:extLst>
          </p:cNvPr>
          <p:cNvPicPr>
            <a:picLocks noChangeAspect="1"/>
          </p:cNvPicPr>
          <p:nvPr/>
        </p:nvPicPr>
        <p:blipFill>
          <a:blip r:embed="rId3"/>
          <a:stretch>
            <a:fillRect/>
          </a:stretch>
        </p:blipFill>
        <p:spPr>
          <a:xfrm>
            <a:off x="4901184" y="1774748"/>
            <a:ext cx="6922008" cy="340908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9A11-885E-48FD-7C41-94A28C9834A9}"/>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en-US" b="1" kern="1200">
                <a:latin typeface="+mj-lt"/>
                <a:ea typeface="+mj-ea"/>
                <a:cs typeface="+mj-cs"/>
              </a:rPr>
              <a:t>Challenges</a:t>
            </a:r>
          </a:p>
        </p:txBody>
      </p:sp>
      <p:sp>
        <p:nvSpPr>
          <p:cNvPr id="5" name="TextBox 4">
            <a:extLst>
              <a:ext uri="{FF2B5EF4-FFF2-40B4-BE49-F238E27FC236}">
                <a16:creationId xmlns:a16="http://schemas.microsoft.com/office/drawing/2014/main" id="{99448516-E11D-4C53-A691-46E8C11A509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Resource Limitations</a:t>
            </a:r>
          </a:p>
          <a:p>
            <a:pPr marL="0" lvl="1" indent="0">
              <a:spcBef>
                <a:spcPts val="1000"/>
              </a:spcBef>
              <a:spcAft>
                <a:spcPts val="600"/>
              </a:spcAft>
              <a:buFont typeface="Arial" panose="020B0604020202020204" pitchFamily="34" charset="0"/>
              <a:buNone/>
            </a:pPr>
            <a:r>
              <a:rPr lang="en-US" sz="1400"/>
              <a:t>Limited access to advanced tools and testing environments challenged effective security configuration implementations.</a:t>
            </a:r>
          </a:p>
          <a:p>
            <a:pPr marL="0" indent="0">
              <a:spcBef>
                <a:spcPts val="2500"/>
              </a:spcBef>
              <a:spcAft>
                <a:spcPts val="600"/>
              </a:spcAft>
              <a:buFont typeface="Arial" panose="020B0604020202020204" pitchFamily="34" charset="0"/>
              <a:buNone/>
            </a:pPr>
            <a:r>
              <a:rPr lang="en-US" sz="1400" b="1"/>
              <a:t>Time Constraints</a:t>
            </a:r>
          </a:p>
          <a:p>
            <a:pPr marL="0" lvl="1" indent="0">
              <a:spcBef>
                <a:spcPts val="1000"/>
              </a:spcBef>
              <a:spcAft>
                <a:spcPts val="600"/>
              </a:spcAft>
              <a:buFont typeface="Arial" panose="020B0604020202020204" pitchFamily="34" charset="0"/>
              <a:buNone/>
            </a:pPr>
            <a:r>
              <a:rPr lang="en-US" sz="1400"/>
              <a:t>Strict deadlines required efficient time management and prioritization to meet project goals.</a:t>
            </a:r>
          </a:p>
          <a:p>
            <a:pPr marL="0" indent="0">
              <a:spcBef>
                <a:spcPts val="2500"/>
              </a:spcBef>
              <a:spcAft>
                <a:spcPts val="600"/>
              </a:spcAft>
              <a:buFont typeface="Arial" panose="020B0604020202020204" pitchFamily="34" charset="0"/>
              <a:buNone/>
            </a:pPr>
            <a:r>
              <a:rPr lang="en-US" sz="1400" b="1"/>
              <a:t>Technical Difficulties</a:t>
            </a:r>
          </a:p>
          <a:p>
            <a:pPr marL="0" lvl="1" indent="0">
              <a:spcBef>
                <a:spcPts val="1000"/>
              </a:spcBef>
              <a:spcAft>
                <a:spcPts val="600"/>
              </a:spcAft>
              <a:buFont typeface="Arial" panose="020B0604020202020204" pitchFamily="34" charset="0"/>
              <a:buNone/>
            </a:pPr>
            <a:r>
              <a:rPr lang="en-US" sz="1400"/>
              <a:t>Troubleshooting network issues and ensuring system compatibility posed significant technical challenges.</a:t>
            </a:r>
          </a:p>
          <a:p>
            <a:pPr marL="0" indent="0">
              <a:spcBef>
                <a:spcPts val="2500"/>
              </a:spcBef>
              <a:spcAft>
                <a:spcPts val="600"/>
              </a:spcAft>
              <a:buFont typeface="Arial" panose="020B0604020202020204" pitchFamily="34" charset="0"/>
              <a:buNone/>
            </a:pPr>
            <a:r>
              <a:rPr lang="en-US" sz="1400" b="1"/>
              <a:t>Collaboration and Problem Solving</a:t>
            </a:r>
          </a:p>
          <a:p>
            <a:pPr marL="0" lvl="1" indent="0">
              <a:spcBef>
                <a:spcPts val="1000"/>
              </a:spcBef>
              <a:spcAft>
                <a:spcPts val="600"/>
              </a:spcAft>
              <a:buFont typeface="Arial" panose="020B0604020202020204" pitchFamily="34" charset="0"/>
              <a:buNone/>
            </a:pPr>
            <a:r>
              <a:rPr lang="en-US" sz="1400"/>
              <a:t>Teamwork, research, and persistent problem-solving helped overcome challenges effectively.</a:t>
            </a:r>
          </a:p>
        </p:txBody>
      </p:sp>
      <p:pic>
        <p:nvPicPr>
          <p:cNvPr id="4" name="Content Placeholder 3" descr="Three wooden mannequins sat behind computers in a customer service centre">
            <a:extLst>
              <a:ext uri="{FF2B5EF4-FFF2-40B4-BE49-F238E27FC236}">
                <a16:creationId xmlns:a16="http://schemas.microsoft.com/office/drawing/2014/main" id="{74A8067B-CD81-4403-87E0-59188EC97188}"/>
              </a:ext>
            </a:extLst>
          </p:cNvPr>
          <p:cNvPicPr>
            <a:picLocks noGrp="1" noChangeAspect="1"/>
          </p:cNvPicPr>
          <p:nvPr>
            <p:ph type="pic" sz="quarter" idx="13"/>
          </p:nvPr>
        </p:nvPicPr>
        <p:blipFill>
          <a:blip r:embed="rId3"/>
          <a:srcRect l="45327" r="14764" b="-1"/>
          <a:stretch>
            <a:fillRect/>
          </a:stretch>
        </p:blipFill>
        <p:spPr>
          <a:xfrm>
            <a:off x="8091732" y="10"/>
            <a:ext cx="4100267" cy="6857990"/>
          </a:xfrm>
          <a:prstGeom prst="rect">
            <a:avLst/>
          </a:prstGeom>
          <a:noFill/>
        </p:spPr>
      </p:pic>
    </p:spTree>
    <p:extLst>
      <p:ext uri="{BB962C8B-B14F-4D97-AF65-F5344CB8AC3E}">
        <p14:creationId xmlns:p14="http://schemas.microsoft.com/office/powerpoint/2010/main" val="3288704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F267-8C4B-E83B-5417-14A600E20486}"/>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en-US" b="1" kern="1200">
                <a:latin typeface="+mj-lt"/>
                <a:ea typeface="+mj-ea"/>
                <a:cs typeface="+mj-cs"/>
              </a:rPr>
              <a:t>Career Skills</a:t>
            </a:r>
          </a:p>
        </p:txBody>
      </p:sp>
      <p:sp>
        <p:nvSpPr>
          <p:cNvPr id="5" name="TextBox 4">
            <a:extLst>
              <a:ext uri="{FF2B5EF4-FFF2-40B4-BE49-F238E27FC236}">
                <a16:creationId xmlns:a16="http://schemas.microsoft.com/office/drawing/2014/main" id="{30F3145C-F798-410D-A1A5-09C2F96CF86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Network Security Fundamentals</a:t>
            </a:r>
          </a:p>
          <a:p>
            <a:pPr marL="0" lvl="1" indent="0">
              <a:spcBef>
                <a:spcPts val="1000"/>
              </a:spcBef>
              <a:spcAft>
                <a:spcPts val="600"/>
              </a:spcAft>
              <a:buFont typeface="Arial" panose="020B0604020202020204" pitchFamily="34" charset="0"/>
              <a:buNone/>
            </a:pPr>
            <a:r>
              <a:rPr lang="en-US" sz="1400"/>
              <a:t>The project enhanced understanding of key network security concepts including protocols and threat mitigation techniques.</a:t>
            </a:r>
          </a:p>
          <a:p>
            <a:pPr marL="0" indent="0">
              <a:spcBef>
                <a:spcPts val="2500"/>
              </a:spcBef>
              <a:spcAft>
                <a:spcPts val="600"/>
              </a:spcAft>
              <a:buFont typeface="Arial" panose="020B0604020202020204" pitchFamily="34" charset="0"/>
              <a:buNone/>
            </a:pPr>
            <a:r>
              <a:rPr lang="en-US" sz="1400" b="1"/>
              <a:t>Troubleshooting Skills</a:t>
            </a:r>
          </a:p>
          <a:p>
            <a:pPr marL="0" lvl="1" indent="0">
              <a:spcBef>
                <a:spcPts val="1000"/>
              </a:spcBef>
              <a:spcAft>
                <a:spcPts val="600"/>
              </a:spcAft>
              <a:buFont typeface="Arial" panose="020B0604020202020204" pitchFamily="34" charset="0"/>
              <a:buNone/>
            </a:pPr>
            <a:r>
              <a:rPr lang="en-US" sz="1400"/>
              <a:t>Improved problem-solving abilities essential for diagnosing and resolving IT network issues effectively.</a:t>
            </a:r>
          </a:p>
          <a:p>
            <a:pPr marL="0" indent="0">
              <a:spcBef>
                <a:spcPts val="2500"/>
              </a:spcBef>
              <a:spcAft>
                <a:spcPts val="600"/>
              </a:spcAft>
              <a:buFont typeface="Arial" panose="020B0604020202020204" pitchFamily="34" charset="0"/>
              <a:buNone/>
            </a:pPr>
            <a:r>
              <a:rPr lang="en-US" sz="1400" b="1"/>
              <a:t>Technical Documentation</a:t>
            </a:r>
          </a:p>
          <a:p>
            <a:pPr marL="0" lvl="1" indent="0">
              <a:spcBef>
                <a:spcPts val="1000"/>
              </a:spcBef>
              <a:spcAft>
                <a:spcPts val="600"/>
              </a:spcAft>
              <a:buFont typeface="Arial" panose="020B0604020202020204" pitchFamily="34" charset="0"/>
              <a:buNone/>
            </a:pPr>
            <a:r>
              <a:rPr lang="en-US" sz="1400"/>
              <a:t>Emphasized clear and concise documentation of technical findings and network configurations.</a:t>
            </a:r>
          </a:p>
          <a:p>
            <a:pPr marL="0" indent="0">
              <a:spcBef>
                <a:spcPts val="2500"/>
              </a:spcBef>
              <a:spcAft>
                <a:spcPts val="600"/>
              </a:spcAft>
              <a:buFont typeface="Arial" panose="020B0604020202020204" pitchFamily="34" charset="0"/>
              <a:buNone/>
            </a:pPr>
            <a:r>
              <a:rPr lang="en-US" sz="1400" b="1"/>
              <a:t>Communication Skills</a:t>
            </a:r>
          </a:p>
          <a:p>
            <a:pPr marL="0" lvl="1" indent="0">
              <a:spcBef>
                <a:spcPts val="1000"/>
              </a:spcBef>
              <a:spcAft>
                <a:spcPts val="600"/>
              </a:spcAft>
              <a:buFont typeface="Arial" panose="020B0604020202020204" pitchFamily="34" charset="0"/>
              <a:buNone/>
            </a:pPr>
            <a:r>
              <a:rPr lang="en-US" sz="1400"/>
              <a:t>Fostered ability to convey complex technical information clearly to diverse audiences through presentations.</a:t>
            </a:r>
          </a:p>
        </p:txBody>
      </p:sp>
      <p:pic>
        <p:nvPicPr>
          <p:cNvPr id="4" name="Content Placeholder 3" descr="Engineer is planning and building up a computer network.computer and computer network">
            <a:extLst>
              <a:ext uri="{FF2B5EF4-FFF2-40B4-BE49-F238E27FC236}">
                <a16:creationId xmlns:a16="http://schemas.microsoft.com/office/drawing/2014/main" id="{747BAE78-B080-424C-8C6F-96175068546F}"/>
              </a:ext>
            </a:extLst>
          </p:cNvPr>
          <p:cNvPicPr>
            <a:picLocks noGrp="1" noChangeAspect="1"/>
          </p:cNvPicPr>
          <p:nvPr>
            <p:ph type="pic" sz="quarter" idx="13"/>
          </p:nvPr>
        </p:nvPicPr>
        <p:blipFill>
          <a:blip r:embed="rId3"/>
          <a:srcRect l="22751" r="37192" b="2"/>
          <a:stretch>
            <a:fillRect/>
          </a:stretch>
        </p:blipFill>
        <p:spPr>
          <a:xfrm>
            <a:off x="8091732" y="10"/>
            <a:ext cx="4100267" cy="6857990"/>
          </a:xfrm>
          <a:prstGeom prst="rect">
            <a:avLst/>
          </a:prstGeom>
          <a:noFill/>
        </p:spPr>
      </p:pic>
    </p:spTree>
    <p:extLst>
      <p:ext uri="{BB962C8B-B14F-4D97-AF65-F5344CB8AC3E}">
        <p14:creationId xmlns:p14="http://schemas.microsoft.com/office/powerpoint/2010/main" val="3648708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64E4-7443-C4A3-536F-E3265F832E12}"/>
              </a:ext>
            </a:extLst>
          </p:cNvPr>
          <p:cNvSpPr>
            <a:spLocks noGrp="1"/>
          </p:cNvSpPr>
          <p:nvPr>
            <p:ph type="title"/>
          </p:nvPr>
        </p:nvSpPr>
        <p:spPr>
          <a:xfrm>
            <a:off x="612648" y="548639"/>
            <a:ext cx="4672584" cy="1453896"/>
          </a:xfrm>
        </p:spPr>
        <p:txBody>
          <a:bodyPr vert="horz" lIns="91440" tIns="45720" rIns="91440" bIns="45720" rtlCol="0" anchor="t">
            <a:normAutofit/>
          </a:bodyPr>
          <a:lstStyle/>
          <a:p>
            <a:r>
              <a:rPr lang="en-US" b="1" kern="1200">
                <a:latin typeface="+mj-lt"/>
                <a:ea typeface="+mj-ea"/>
                <a:cs typeface="+mj-cs"/>
              </a:rPr>
              <a:t>Conclusion</a:t>
            </a:r>
          </a:p>
        </p:txBody>
      </p:sp>
      <p:pic>
        <p:nvPicPr>
          <p:cNvPr id="4" name="Content Placeholder 3" descr="A man typing on a laptop and authenticating to trade crypto currency.">
            <a:extLst>
              <a:ext uri="{FF2B5EF4-FFF2-40B4-BE49-F238E27FC236}">
                <a16:creationId xmlns:a16="http://schemas.microsoft.com/office/drawing/2014/main" id="{8845EA9E-837B-4460-BF95-319713D2573C}"/>
              </a:ext>
            </a:extLst>
          </p:cNvPr>
          <p:cNvPicPr>
            <a:picLocks noGrp="1" noChangeAspect="1"/>
          </p:cNvPicPr>
          <p:nvPr>
            <p:ph type="pic" sz="quarter" idx="13"/>
          </p:nvPr>
        </p:nvPicPr>
        <p:blipFill>
          <a:blip r:embed="rId3"/>
          <a:srcRect r="22828" b="-2"/>
          <a:stretch>
            <a:fillRect/>
          </a:stretch>
        </p:blipFill>
        <p:spPr>
          <a:xfrm>
            <a:off x="612648" y="2290890"/>
            <a:ext cx="4672584" cy="4041648"/>
          </a:xfrm>
          <a:prstGeom prst="rect">
            <a:avLst/>
          </a:prstGeom>
          <a:noFill/>
        </p:spPr>
      </p:pic>
      <p:sp>
        <p:nvSpPr>
          <p:cNvPr id="5" name="TextBox 4">
            <a:extLst>
              <a:ext uri="{FF2B5EF4-FFF2-40B4-BE49-F238E27FC236}">
                <a16:creationId xmlns:a16="http://schemas.microsoft.com/office/drawing/2014/main" id="{331B86A2-E533-4C3C-94E0-30EC0F232A4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Bridging Theory and Practice</a:t>
            </a:r>
          </a:p>
          <a:p>
            <a:pPr marL="0" lvl="1" indent="0">
              <a:spcBef>
                <a:spcPts val="1000"/>
              </a:spcBef>
              <a:spcAft>
                <a:spcPts val="600"/>
              </a:spcAft>
              <a:buFont typeface="Arial" panose="020B0604020202020204" pitchFamily="34" charset="0"/>
              <a:buNone/>
            </a:pPr>
            <a:r>
              <a:rPr lang="en-US" sz="1400"/>
              <a:t>The project connected theoretical concepts with real-world network security applications, enhancing practical understanding.</a:t>
            </a:r>
          </a:p>
          <a:p>
            <a:pPr marL="0" indent="0">
              <a:spcBef>
                <a:spcPts val="2500"/>
              </a:spcBef>
              <a:spcAft>
                <a:spcPts val="600"/>
              </a:spcAft>
              <a:buFont typeface="Arial" panose="020B0604020202020204" pitchFamily="34" charset="0"/>
              <a:buNone/>
            </a:pPr>
            <a:r>
              <a:rPr lang="en-US" sz="1400" b="1"/>
              <a:t>Skill Development</a:t>
            </a:r>
          </a:p>
          <a:p>
            <a:pPr marL="0" lvl="1" indent="0">
              <a:spcBef>
                <a:spcPts val="1000"/>
              </a:spcBef>
              <a:spcAft>
                <a:spcPts val="600"/>
              </a:spcAft>
              <a:buFont typeface="Arial" panose="020B0604020202020204" pitchFamily="34" charset="0"/>
              <a:buNone/>
            </a:pPr>
            <a:r>
              <a:rPr lang="en-US" sz="1400"/>
              <a:t>It fostered critical thinking, technical abilities, and professional competencies essential for cybersecurity careers.</a:t>
            </a:r>
          </a:p>
          <a:p>
            <a:pPr marL="0" indent="0">
              <a:spcBef>
                <a:spcPts val="2500"/>
              </a:spcBef>
              <a:spcAft>
                <a:spcPts val="600"/>
              </a:spcAft>
              <a:buFont typeface="Arial" panose="020B0604020202020204" pitchFamily="34" charset="0"/>
              <a:buNone/>
            </a:pPr>
            <a:r>
              <a:rPr lang="en-US" sz="1400" b="1"/>
              <a:t>Overcoming Challenges</a:t>
            </a:r>
          </a:p>
          <a:p>
            <a:pPr marL="0" lvl="1" indent="0">
              <a:spcBef>
                <a:spcPts val="1000"/>
              </a:spcBef>
              <a:spcAft>
                <a:spcPts val="600"/>
              </a:spcAft>
              <a:buFont typeface="Arial" panose="020B0604020202020204" pitchFamily="34" charset="0"/>
              <a:buNone/>
            </a:pPr>
            <a:r>
              <a:rPr lang="en-US" sz="1400"/>
              <a:t>Facing challenges during the project emphasized persistence and adaptability as key learning outcomes.</a:t>
            </a:r>
          </a:p>
          <a:p>
            <a:pPr marL="0" indent="0">
              <a:spcBef>
                <a:spcPts val="2500"/>
              </a:spcBef>
              <a:spcAft>
                <a:spcPts val="600"/>
              </a:spcAft>
              <a:buFont typeface="Arial" panose="020B0604020202020204" pitchFamily="34" charset="0"/>
              <a:buNone/>
            </a:pPr>
            <a:r>
              <a:rPr lang="en-US" sz="1400" b="1"/>
              <a:t>Career Preparedness</a:t>
            </a:r>
          </a:p>
          <a:p>
            <a:pPr marL="0" lvl="1" indent="0">
              <a:spcBef>
                <a:spcPts val="1000"/>
              </a:spcBef>
              <a:spcAft>
                <a:spcPts val="600"/>
              </a:spcAft>
              <a:buFont typeface="Arial" panose="020B0604020202020204" pitchFamily="34" charset="0"/>
              <a:buNone/>
            </a:pPr>
            <a:r>
              <a:rPr lang="en-US" sz="1400"/>
              <a:t>The experience significantly prepared the student for future roles in cybersecurity and IT fields.</a:t>
            </a:r>
          </a:p>
        </p:txBody>
      </p:sp>
    </p:spTree>
    <p:extLst>
      <p:ext uri="{BB962C8B-B14F-4D97-AF65-F5344CB8AC3E}">
        <p14:creationId xmlns:p14="http://schemas.microsoft.com/office/powerpoint/2010/main" val="289990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ADDC-DA51-C6DE-9358-8CE3AADFD736}"/>
              </a:ext>
            </a:extLst>
          </p:cNvPr>
          <p:cNvSpPr>
            <a:spLocks noGrp="1"/>
          </p:cNvSpPr>
          <p:nvPr>
            <p:ph type="title"/>
          </p:nvPr>
        </p:nvSpPr>
        <p:spPr>
          <a:xfrm>
            <a:off x="8212663" y="583413"/>
            <a:ext cx="3401568" cy="1527048"/>
          </a:xfrm>
        </p:spPr>
        <p:txBody>
          <a:bodyPr vert="horz" lIns="91440" tIns="45720" rIns="91440" bIns="45720" rtlCol="0" anchor="b">
            <a:normAutofit/>
          </a:bodyPr>
          <a:lstStyle/>
          <a:p>
            <a:r>
              <a:rPr lang="en-US" b="1" kern="1200">
                <a:latin typeface="+mj-lt"/>
                <a:ea typeface="+mj-ea"/>
                <a:cs typeface="+mj-cs"/>
              </a:rPr>
              <a:t>References</a:t>
            </a:r>
          </a:p>
        </p:txBody>
      </p:sp>
      <p:pic>
        <p:nvPicPr>
          <p:cNvPr id="4" name="Content Placeholder 3" descr="A laptop lying on books">
            <a:extLst>
              <a:ext uri="{FF2B5EF4-FFF2-40B4-BE49-F238E27FC236}">
                <a16:creationId xmlns:a16="http://schemas.microsoft.com/office/drawing/2014/main" id="{9A2F2384-8FA7-489C-ACD1-88D07633FDAB}"/>
              </a:ext>
            </a:extLst>
          </p:cNvPr>
          <p:cNvPicPr>
            <a:picLocks noGrp="1" noChangeAspect="1"/>
          </p:cNvPicPr>
          <p:nvPr>
            <p:ph type="pic" sz="quarter" idx="13"/>
          </p:nvPr>
        </p:nvPicPr>
        <p:blipFill>
          <a:blip r:embed="rId3"/>
          <a:srcRect r="11529" b="-1"/>
          <a:stretch>
            <a:fillRect/>
          </a:stretch>
        </p:blipFill>
        <p:spPr>
          <a:xfrm>
            <a:off x="20" y="10"/>
            <a:ext cx="7584124" cy="6857990"/>
          </a:xfrm>
          <a:prstGeom prst="rect">
            <a:avLst/>
          </a:prstGeom>
          <a:noFill/>
        </p:spPr>
      </p:pic>
      <p:sp>
        <p:nvSpPr>
          <p:cNvPr id="5" name="TextBox 4">
            <a:extLst>
              <a:ext uri="{FF2B5EF4-FFF2-40B4-BE49-F238E27FC236}">
                <a16:creationId xmlns:a16="http://schemas.microsoft.com/office/drawing/2014/main" id="{8146A535-A971-49D8-8390-AE12FC19FDF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12663" y="2110461"/>
            <a:ext cx="3401568" cy="409575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300" b="1" dirty="0"/>
              <a:t>Course Materials</a:t>
            </a:r>
          </a:p>
          <a:p>
            <a:pPr marL="0" lvl="1" indent="0">
              <a:spcBef>
                <a:spcPts val="1000"/>
              </a:spcBef>
              <a:spcAft>
                <a:spcPts val="600"/>
              </a:spcAft>
              <a:buFont typeface="Arial" panose="020B0604020202020204" pitchFamily="34" charset="0"/>
              <a:buNone/>
            </a:pPr>
            <a:r>
              <a:rPr lang="en-US" sz="1300" dirty="0"/>
              <a:t>SEC285 course materials provided foundational knowledge and guidelines essential for the project development.</a:t>
            </a:r>
          </a:p>
          <a:p>
            <a:pPr marL="0" lvl="1" indent="0">
              <a:spcBef>
                <a:spcPts val="1000"/>
              </a:spcBef>
              <a:spcAft>
                <a:spcPts val="600"/>
              </a:spcAft>
              <a:buFont typeface="Arial" panose="020B0604020202020204" pitchFamily="34" charset="0"/>
              <a:buNone/>
            </a:pPr>
            <a:r>
              <a:rPr lang="en-US" sz="1300" dirty="0"/>
              <a:t>Previous Module Project Submissions</a:t>
            </a:r>
          </a:p>
        </p:txBody>
      </p:sp>
    </p:spTree>
    <p:extLst>
      <p:ext uri="{BB962C8B-B14F-4D97-AF65-F5344CB8AC3E}">
        <p14:creationId xmlns:p14="http://schemas.microsoft.com/office/powerpoint/2010/main" val="3208907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36E8-8541-808F-F085-C43D2EF18E54}"/>
              </a:ext>
            </a:extLst>
          </p:cNvPr>
          <p:cNvSpPr>
            <a:spLocks noGrp="1"/>
          </p:cNvSpPr>
          <p:nvPr>
            <p:ph type="title"/>
          </p:nvPr>
        </p:nvSpPr>
        <p:spPr>
          <a:xfrm>
            <a:off x="612648" y="320040"/>
            <a:ext cx="4572000" cy="932688"/>
          </a:xfrm>
        </p:spPr>
        <p:txBody>
          <a:bodyPr vert="horz" lIns="91440" tIns="45720" rIns="91440" bIns="45720" rtlCol="0" anchor="b">
            <a:normAutofit/>
          </a:bodyPr>
          <a:lstStyle/>
          <a:p>
            <a:r>
              <a:rPr lang="en-US" b="1" kern="1200">
                <a:latin typeface="+mj-lt"/>
                <a:ea typeface="+mj-ea"/>
                <a:cs typeface="+mj-cs"/>
              </a:rPr>
              <a:t>Title Slide</a:t>
            </a:r>
          </a:p>
        </p:txBody>
      </p:sp>
      <p:sp>
        <p:nvSpPr>
          <p:cNvPr id="5" name="TextBox 4">
            <a:extLst>
              <a:ext uri="{FF2B5EF4-FFF2-40B4-BE49-F238E27FC236}">
                <a16:creationId xmlns:a16="http://schemas.microsoft.com/office/drawing/2014/main" id="{A9990E12-BFB1-452B-932D-C850CFA44BE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774" y="1380744"/>
            <a:ext cx="4572000" cy="4983480"/>
          </a:xfrm>
          <a:prstGeom prst="rect">
            <a:avLst/>
          </a:prstGeom>
        </p:spPr>
        <p:txBody>
          <a:bodyPr>
            <a:normAutofit/>
          </a:bodyPr>
          <a:lstStyle/>
          <a:p>
            <a:pPr marL="0" indent="0">
              <a:spcBef>
                <a:spcPts val="2500"/>
              </a:spcBef>
              <a:spcAft>
                <a:spcPts val="600"/>
              </a:spcAft>
              <a:buNone/>
            </a:pPr>
            <a:r>
              <a:rPr lang="en-US" sz="1400" b="1"/>
              <a:t>Project Overview</a:t>
            </a:r>
          </a:p>
          <a:p>
            <a:pPr marL="0" lvl="1" indent="0">
              <a:spcBef>
                <a:spcPts val="1000"/>
              </a:spcBef>
              <a:spcAft>
                <a:spcPts val="600"/>
              </a:spcAft>
              <a:buNone/>
            </a:pPr>
            <a:r>
              <a:rPr lang="en-US" sz="1400"/>
              <a:t>The presentation summarizes the SEC285 final project’s objectives and main content for academic review.</a:t>
            </a:r>
          </a:p>
          <a:p>
            <a:pPr marL="0" indent="0">
              <a:spcBef>
                <a:spcPts val="2500"/>
              </a:spcBef>
              <a:spcAft>
                <a:spcPts val="600"/>
              </a:spcAft>
              <a:buNone/>
            </a:pPr>
            <a:r>
              <a:rPr lang="en-US" sz="1400" b="1"/>
              <a:t>Professional Presentation</a:t>
            </a:r>
          </a:p>
          <a:p>
            <a:pPr marL="0" lvl="1" indent="0">
              <a:spcBef>
                <a:spcPts val="1000"/>
              </a:spcBef>
              <a:spcAft>
                <a:spcPts val="600"/>
              </a:spcAft>
              <a:buNone/>
            </a:pPr>
            <a:r>
              <a:rPr lang="en-US" sz="1400"/>
              <a:t>The slides are designed with a professional and structured layout suitable for academic and career audiences.</a:t>
            </a:r>
          </a:p>
          <a:p>
            <a:pPr marL="0" indent="0">
              <a:spcBef>
                <a:spcPts val="2500"/>
              </a:spcBef>
              <a:spcAft>
                <a:spcPts val="600"/>
              </a:spcAft>
              <a:buNone/>
            </a:pPr>
            <a:r>
              <a:rPr lang="en-US" sz="1400" b="1"/>
              <a:t>Academic Context</a:t>
            </a:r>
          </a:p>
          <a:p>
            <a:pPr marL="0" lvl="1" indent="0">
              <a:spcBef>
                <a:spcPts val="1000"/>
              </a:spcBef>
              <a:spcAft>
                <a:spcPts val="600"/>
              </a:spcAft>
              <a:buNone/>
            </a:pPr>
            <a:r>
              <a:rPr lang="en-US" sz="1400"/>
              <a:t>The presentation includes course details and submission date to provide proper academic context.</a:t>
            </a:r>
          </a:p>
        </p:txBody>
      </p:sp>
      <p:pic>
        <p:nvPicPr>
          <p:cNvPr id="4" name="Content Placeholder 3" descr="Writing an appointment on a paper agenda">
            <a:extLst>
              <a:ext uri="{FF2B5EF4-FFF2-40B4-BE49-F238E27FC236}">
                <a16:creationId xmlns:a16="http://schemas.microsoft.com/office/drawing/2014/main" id="{7C6557D2-7A2B-4558-B02A-E9EEB8B1DC61}"/>
              </a:ext>
            </a:extLst>
          </p:cNvPr>
          <p:cNvPicPr>
            <a:picLocks noGrp="1" noChangeAspect="1"/>
          </p:cNvPicPr>
          <p:nvPr>
            <p:ph type="pic" sz="quarter" idx="13"/>
          </p:nvPr>
        </p:nvPicPr>
        <p:blipFill>
          <a:blip r:embed="rId3"/>
          <a:srcRect r="38931" b="-1"/>
          <a:stretch>
            <a:fillRect/>
          </a:stretch>
        </p:blipFill>
        <p:spPr>
          <a:xfrm>
            <a:off x="5917720" y="10"/>
            <a:ext cx="6274279" cy="6857990"/>
          </a:xfrm>
          <a:prstGeom prst="rect">
            <a:avLst/>
          </a:prstGeom>
          <a:noFill/>
        </p:spPr>
      </p:pic>
    </p:spTree>
    <p:extLst>
      <p:ext uri="{BB962C8B-B14F-4D97-AF65-F5344CB8AC3E}">
        <p14:creationId xmlns:p14="http://schemas.microsoft.com/office/powerpoint/2010/main" val="2213282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5861-3D6A-FB02-33FA-27612BA74C54}"/>
              </a:ext>
            </a:extLst>
          </p:cNvPr>
          <p:cNvSpPr>
            <a:spLocks noGrp="1"/>
          </p:cNvSpPr>
          <p:nvPr>
            <p:ph type="title"/>
          </p:nvPr>
        </p:nvSpPr>
        <p:spPr>
          <a:xfrm>
            <a:off x="8343102" y="1078992"/>
            <a:ext cx="3273552" cy="1942773"/>
          </a:xfrm>
        </p:spPr>
        <p:txBody>
          <a:bodyPr vert="horz" lIns="91440" tIns="45720" rIns="91440" bIns="45720" rtlCol="0" anchor="b">
            <a:normAutofit/>
          </a:bodyPr>
          <a:lstStyle/>
          <a:p>
            <a:r>
              <a:rPr lang="en-US" b="1" kern="1200">
                <a:latin typeface="+mj-lt"/>
                <a:ea typeface="+mj-ea"/>
                <a:cs typeface="+mj-cs"/>
              </a:rPr>
              <a:t>Introduction</a:t>
            </a:r>
          </a:p>
        </p:txBody>
      </p:sp>
      <p:pic>
        <p:nvPicPr>
          <p:cNvPr id="4" name="Content Placeholder 3" descr="Digital security concept on binary data code">
            <a:extLst>
              <a:ext uri="{FF2B5EF4-FFF2-40B4-BE49-F238E27FC236}">
                <a16:creationId xmlns:a16="http://schemas.microsoft.com/office/drawing/2014/main" id="{E3E19264-1864-4A94-A1CD-D9AB02611C28}"/>
              </a:ext>
            </a:extLst>
          </p:cNvPr>
          <p:cNvPicPr>
            <a:picLocks noGrp="1" noChangeAspect="1"/>
          </p:cNvPicPr>
          <p:nvPr>
            <p:ph type="pic" sz="quarter" idx="13"/>
          </p:nvPr>
        </p:nvPicPr>
        <p:blipFill>
          <a:blip r:embed="rId3"/>
          <a:srcRect r="14902"/>
          <a:stretch>
            <a:fillRect/>
          </a:stretch>
        </p:blipFill>
        <p:spPr>
          <a:xfrm>
            <a:off x="20" y="10"/>
            <a:ext cx="7781345" cy="6857990"/>
          </a:xfrm>
          <a:prstGeom prst="rect">
            <a:avLst/>
          </a:prstGeom>
          <a:noFill/>
        </p:spPr>
      </p:pic>
      <p:sp>
        <p:nvSpPr>
          <p:cNvPr id="5" name="TextBox 4">
            <a:extLst>
              <a:ext uri="{FF2B5EF4-FFF2-40B4-BE49-F238E27FC236}">
                <a16:creationId xmlns:a16="http://schemas.microsoft.com/office/drawing/2014/main" id="{EC66E44D-A988-4B3E-8B22-0F2ACB49E0A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440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1000" b="1"/>
              <a:t>Project Objectives</a:t>
            </a:r>
          </a:p>
          <a:p>
            <a:pPr marL="0" lvl="1" indent="0">
              <a:lnSpc>
                <a:spcPct val="90000"/>
              </a:lnSpc>
              <a:spcBef>
                <a:spcPts val="1000"/>
              </a:spcBef>
              <a:spcAft>
                <a:spcPts val="600"/>
              </a:spcAft>
              <a:buNone/>
            </a:pPr>
            <a:r>
              <a:rPr lang="en-US" sz="1000"/>
              <a:t>Demonstrate proficiency in network security concepts and apply theoretical knowledge practically.</a:t>
            </a:r>
          </a:p>
          <a:p>
            <a:pPr marL="0" indent="0">
              <a:lnSpc>
                <a:spcPct val="90000"/>
              </a:lnSpc>
              <a:spcBef>
                <a:spcPts val="2500"/>
              </a:spcBef>
              <a:spcAft>
                <a:spcPts val="600"/>
              </a:spcAft>
              <a:buNone/>
            </a:pPr>
            <a:r>
              <a:rPr lang="en-US" sz="1000" b="1"/>
              <a:t>Project Scope</a:t>
            </a:r>
          </a:p>
          <a:p>
            <a:pPr marL="0" lvl="1" indent="0">
              <a:lnSpc>
                <a:spcPct val="90000"/>
              </a:lnSpc>
              <a:spcBef>
                <a:spcPts val="1000"/>
              </a:spcBef>
              <a:spcAft>
                <a:spcPts val="600"/>
              </a:spcAft>
              <a:buNone/>
            </a:pPr>
            <a:r>
              <a:rPr lang="en-US" sz="1000"/>
              <a:t>Covers threat analysis, mitigation strategies, and secure configuration practices in networks.</a:t>
            </a:r>
          </a:p>
          <a:p>
            <a:pPr marL="0" indent="0">
              <a:lnSpc>
                <a:spcPct val="90000"/>
              </a:lnSpc>
              <a:spcBef>
                <a:spcPts val="2500"/>
              </a:spcBef>
              <a:spcAft>
                <a:spcPts val="600"/>
              </a:spcAft>
              <a:buNone/>
            </a:pPr>
            <a:r>
              <a:rPr lang="en-US" sz="1000" b="1"/>
              <a:t>Presentation and Documentation</a:t>
            </a:r>
          </a:p>
          <a:p>
            <a:pPr marL="0" lvl="1" indent="0">
              <a:lnSpc>
                <a:spcPct val="90000"/>
              </a:lnSpc>
              <a:spcBef>
                <a:spcPts val="1000"/>
              </a:spcBef>
              <a:spcAft>
                <a:spcPts val="600"/>
              </a:spcAft>
              <a:buNone/>
            </a:pPr>
            <a:r>
              <a:rPr lang="en-US" sz="1000"/>
              <a:t>Showcase ability to document and present technical findings effectively in the project.</a:t>
            </a:r>
          </a:p>
        </p:txBody>
      </p:sp>
    </p:spTree>
    <p:extLst>
      <p:ext uri="{BB962C8B-B14F-4D97-AF65-F5344CB8AC3E}">
        <p14:creationId xmlns:p14="http://schemas.microsoft.com/office/powerpoint/2010/main" val="1626863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7168896" y="1129554"/>
            <a:ext cx="4361688" cy="3475236"/>
          </a:xfrm>
        </p:spPr>
        <p:txBody>
          <a:bodyPr spcFirstLastPara="1" vert="horz" lIns="91425" tIns="45700" rIns="91425" bIns="45700" rtlCol="0" anchor="b" anchorCtr="0">
            <a:normAutofit/>
          </a:bodyPr>
          <a:lstStyle/>
          <a:p>
            <a:pPr>
              <a:spcBef>
                <a:spcPts val="0"/>
              </a:spcBef>
              <a:buClr>
                <a:schemeClr val="dk1"/>
              </a:buClr>
              <a:buSzPts val="4400"/>
            </a:pPr>
            <a:r>
              <a:rPr lang="en-US" sz="4600"/>
              <a:t>SEC285</a:t>
            </a:r>
            <a:br>
              <a:rPr lang="en-US" sz="4600"/>
            </a:br>
            <a:r>
              <a:rPr lang="en-US" sz="4600"/>
              <a:t>Module 2</a:t>
            </a:r>
            <a:br>
              <a:rPr lang="en-US" sz="4600"/>
            </a:br>
            <a:r>
              <a:rPr lang="en-US" sz="4600"/>
              <a:t>Asymmetric Key Encryption </a:t>
            </a:r>
          </a:p>
        </p:txBody>
      </p:sp>
      <p:sp>
        <p:nvSpPr>
          <p:cNvPr id="90" name="Subtitle 2">
            <a:extLst>
              <a:ext uri="{FF2B5EF4-FFF2-40B4-BE49-F238E27FC236}">
                <a16:creationId xmlns:a16="http://schemas.microsoft.com/office/drawing/2014/main" id="{4EF51E5D-AC0D-63B2-819C-68C64D501F6B}"/>
              </a:ext>
            </a:extLst>
          </p:cNvPr>
          <p:cNvSpPr>
            <a:spLocks noGrp="1"/>
          </p:cNvSpPr>
          <p:nvPr>
            <p:ph type="subTitle" idx="1"/>
          </p:nvPr>
        </p:nvSpPr>
        <p:spPr>
          <a:xfrm>
            <a:off x="7168897" y="4731335"/>
            <a:ext cx="4206240" cy="1184585"/>
          </a:xfrm>
        </p:spPr>
        <p:txBody>
          <a:bodyPr/>
          <a:lstStyle/>
          <a:p>
            <a:endParaRPr lang="en-US"/>
          </a:p>
        </p:txBody>
      </p:sp>
      <p:pic>
        <p:nvPicPr>
          <p:cNvPr id="86" name="Picture 85">
            <a:extLst>
              <a:ext uri="{FF2B5EF4-FFF2-40B4-BE49-F238E27FC236}">
                <a16:creationId xmlns:a16="http://schemas.microsoft.com/office/drawing/2014/main" id="{CFAF62B7-D117-B726-9A59-91237CB9FC26}"/>
              </a:ext>
            </a:extLst>
          </p:cNvPr>
          <p:cNvPicPr>
            <a:picLocks noChangeAspect="1"/>
          </p:cNvPicPr>
          <p:nvPr/>
        </p:nvPicPr>
        <p:blipFill>
          <a:blip r:embed="rId3"/>
          <a:srcRect l="6273" r="39717"/>
          <a:stretch>
            <a:fillRect/>
          </a:stretch>
        </p:blipFill>
        <p:spPr>
          <a:xfrm>
            <a:off x="20" y="10"/>
            <a:ext cx="6584930" cy="685799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12646" y="603504"/>
            <a:ext cx="10972802" cy="970463"/>
          </a:xfrm>
        </p:spPr>
        <p:txBody>
          <a:bodyPr spcFirstLastPara="1" vert="horz" lIns="91425" tIns="45700" rIns="91425" bIns="45700" rtlCol="0" anchor="ctr" anchorCtr="0">
            <a:normAutofit/>
          </a:bodyPr>
          <a:lstStyle/>
          <a:p>
            <a:pPr>
              <a:buSzPts val="3300"/>
            </a:pPr>
            <a:r>
              <a:rPr lang="en-US" b="0"/>
              <a:t>File Encryption</a:t>
            </a:r>
            <a:endParaRPr/>
          </a:p>
        </p:txBody>
      </p:sp>
      <p:pic>
        <p:nvPicPr>
          <p:cNvPr id="3" name="Picture Placeholder 2">
            <a:extLst>
              <a:ext uri="{FF2B5EF4-FFF2-40B4-BE49-F238E27FC236}">
                <a16:creationId xmlns:a16="http://schemas.microsoft.com/office/drawing/2014/main" id="{E51C34F8-6A87-43E2-2FE1-5F9CD8BE89CC}"/>
              </a:ext>
            </a:extLst>
          </p:cNvPr>
          <p:cNvPicPr>
            <a:picLocks noGrp="1" noChangeAspect="1"/>
          </p:cNvPicPr>
          <p:nvPr>
            <p:ph type="pic" sz="quarter" idx="13"/>
          </p:nvPr>
        </p:nvPicPr>
        <p:blipFill>
          <a:blip r:embed="rId3"/>
          <a:srcRect t="1549" b="1549"/>
          <a:stretch/>
        </p:blipFill>
        <p:spPr>
          <a:xfrm>
            <a:off x="612808" y="1828800"/>
            <a:ext cx="6171873" cy="4425696"/>
          </a:xfrm>
          <a:prstGeom prst="rect">
            <a:avLst/>
          </a:prstGeom>
          <a:noFill/>
          <a:ln>
            <a:noFill/>
          </a:ln>
        </p:spPr>
      </p:pic>
      <p:sp>
        <p:nvSpPr>
          <p:cNvPr id="96" name="Google Shape;96;p15"/>
          <p:cNvSpPr txBox="1">
            <a:spLocks noGrp="1"/>
          </p:cNvSpPr>
          <p:nvPr>
            <p:ph sz="quarter" idx="14"/>
          </p:nvPr>
        </p:nvSpPr>
        <p:spPr>
          <a:xfrm>
            <a:off x="7327395" y="1828800"/>
            <a:ext cx="4251960" cy="4428871"/>
          </a:xfrm>
        </p:spPr>
        <p:txBody>
          <a:bodyPr spcFirstLastPara="1" vert="horz" lIns="91425" tIns="45700" rIns="91425" bIns="45700" rtlCol="0" anchorCtr="0">
            <a:normAutofit/>
          </a:bodyPr>
          <a:lstStyle/>
          <a:p>
            <a:pPr marL="0" indent="0">
              <a:spcBef>
                <a:spcPts val="0"/>
              </a:spcBef>
              <a:buSzPts val="1600"/>
            </a:pPr>
            <a:r>
              <a:rPr lang="en-US"/>
              <a:t>This screenshot should show the following.</a:t>
            </a:r>
          </a:p>
          <a:p>
            <a:pPr marL="285750" indent="-285750">
              <a:spcBef>
                <a:spcPts val="320"/>
              </a:spcBef>
              <a:buSzPts val="1600"/>
              <a:buFont typeface="Arial"/>
              <a:buChar char="•"/>
            </a:pPr>
            <a:r>
              <a:rPr lang="en-US"/>
              <a:t>Content of the plaintext file</a:t>
            </a:r>
          </a:p>
          <a:p>
            <a:pPr marL="285750" indent="-285750">
              <a:spcBef>
                <a:spcPts val="320"/>
              </a:spcBef>
              <a:buSzPts val="1600"/>
              <a:buFont typeface="Arial"/>
              <a:buChar char="•"/>
            </a:pPr>
            <a:r>
              <a:rPr lang="en-US"/>
              <a:t>Content of the encrypted file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612648" y="583413"/>
            <a:ext cx="4361688" cy="1527048"/>
          </a:xfrm>
        </p:spPr>
        <p:txBody>
          <a:bodyPr spcFirstLastPara="1" vert="horz" lIns="91425" tIns="45700" rIns="91425" bIns="45700" rtlCol="0" anchor="b" anchorCtr="0">
            <a:normAutofit/>
          </a:bodyPr>
          <a:lstStyle/>
          <a:p>
            <a:pPr>
              <a:buSzPts val="3300"/>
            </a:pPr>
            <a:r>
              <a:rPr lang="en-US" b="0"/>
              <a:t>File Decryption</a:t>
            </a:r>
            <a:endParaRPr dirty="0"/>
          </a:p>
        </p:txBody>
      </p:sp>
      <p:sp>
        <p:nvSpPr>
          <p:cNvPr id="103" name="Google Shape;103;p16"/>
          <p:cNvSpPr txBox="1">
            <a:spLocks noGrp="1"/>
          </p:cNvSpPr>
          <p:nvPr>
            <p:ph sz="quarter" idx="14"/>
          </p:nvPr>
        </p:nvSpPr>
        <p:spPr>
          <a:xfrm>
            <a:off x="612775" y="2212975"/>
            <a:ext cx="4360863" cy="4095750"/>
          </a:xfrm>
        </p:spPr>
        <p:txBody>
          <a:bodyPr spcFirstLastPara="1" vert="horz" lIns="91425" tIns="45700" rIns="91425" bIns="45700" rtlCol="0" anchorCtr="0">
            <a:normAutofit/>
          </a:bodyPr>
          <a:lstStyle/>
          <a:p>
            <a:pPr marL="0" indent="0">
              <a:spcBef>
                <a:spcPts val="0"/>
              </a:spcBef>
              <a:buSzPts val="1600"/>
            </a:pPr>
            <a:r>
              <a:rPr lang="en-US"/>
              <a:t>This screenshot should show the following.</a:t>
            </a:r>
          </a:p>
          <a:p>
            <a:pPr marL="285750" indent="-285750">
              <a:spcBef>
                <a:spcPts val="320"/>
              </a:spcBef>
              <a:buSzPts val="1600"/>
              <a:buFont typeface="Arial"/>
              <a:buChar char="•"/>
            </a:pPr>
            <a:r>
              <a:rPr lang="en-US"/>
              <a:t>The encrypted file being listed by itself</a:t>
            </a:r>
          </a:p>
          <a:p>
            <a:pPr marL="285750" indent="-285750">
              <a:spcBef>
                <a:spcPts val="320"/>
              </a:spcBef>
              <a:buSzPts val="1600"/>
              <a:buFont typeface="Arial"/>
              <a:buChar char="•"/>
            </a:pPr>
            <a:r>
              <a:rPr lang="en-US"/>
              <a:t>The decrypting process</a:t>
            </a:r>
          </a:p>
          <a:p>
            <a:pPr marL="285750" indent="-285750">
              <a:spcBef>
                <a:spcPts val="320"/>
              </a:spcBef>
              <a:buSzPts val="1600"/>
              <a:buFont typeface="Arial"/>
              <a:buChar char="•"/>
            </a:pPr>
            <a:r>
              <a:rPr lang="en-US"/>
              <a:t>Both the encrypted file and the original plaintext file being listed</a:t>
            </a:r>
          </a:p>
        </p:txBody>
      </p:sp>
      <p:pic>
        <p:nvPicPr>
          <p:cNvPr id="7" name="Picture 6">
            <a:extLst>
              <a:ext uri="{FF2B5EF4-FFF2-40B4-BE49-F238E27FC236}">
                <a16:creationId xmlns:a16="http://schemas.microsoft.com/office/drawing/2014/main" id="{333764BE-6F34-F0BD-5F42-38279EAC36F7}"/>
              </a:ext>
            </a:extLst>
          </p:cNvPr>
          <p:cNvPicPr>
            <a:picLocks noChangeAspect="1"/>
          </p:cNvPicPr>
          <p:nvPr/>
        </p:nvPicPr>
        <p:blipFill>
          <a:blip r:embed="rId3"/>
          <a:stretch>
            <a:fillRect/>
          </a:stretch>
        </p:blipFill>
        <p:spPr>
          <a:xfrm>
            <a:off x="5745480" y="1446695"/>
            <a:ext cx="6446520" cy="396460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7168896" y="1129554"/>
            <a:ext cx="4361688" cy="3475236"/>
          </a:xfrm>
        </p:spPr>
        <p:txBody>
          <a:bodyPr spcFirstLastPara="1" vert="horz" lIns="91425" tIns="45700" rIns="91425" bIns="45700" rtlCol="0" anchor="b" anchorCtr="0">
            <a:normAutofit/>
          </a:bodyPr>
          <a:lstStyle/>
          <a:p>
            <a:pPr>
              <a:spcBef>
                <a:spcPts val="0"/>
              </a:spcBef>
              <a:buClr>
                <a:schemeClr val="dk1"/>
              </a:buClr>
              <a:buSzPts val="4400"/>
            </a:pPr>
            <a:r>
              <a:rPr lang="en-US"/>
              <a:t>SEC285</a:t>
            </a:r>
            <a:br>
              <a:rPr lang="en-US"/>
            </a:br>
            <a:r>
              <a:rPr lang="en-US"/>
              <a:t>Module 3</a:t>
            </a:r>
            <a:br>
              <a:rPr lang="en-US"/>
            </a:br>
            <a:r>
              <a:rPr lang="en-US"/>
              <a:t>Stateful Firewall </a:t>
            </a:r>
          </a:p>
        </p:txBody>
      </p:sp>
      <p:sp>
        <p:nvSpPr>
          <p:cNvPr id="89" name="Subtitle 2">
            <a:extLst>
              <a:ext uri="{FF2B5EF4-FFF2-40B4-BE49-F238E27FC236}">
                <a16:creationId xmlns:a16="http://schemas.microsoft.com/office/drawing/2014/main" id="{40916654-AA0E-4BDD-0523-A105DC365AB2}"/>
              </a:ext>
            </a:extLst>
          </p:cNvPr>
          <p:cNvSpPr>
            <a:spLocks noGrp="1"/>
          </p:cNvSpPr>
          <p:nvPr>
            <p:ph type="subTitle" idx="1"/>
          </p:nvPr>
        </p:nvSpPr>
        <p:spPr>
          <a:xfrm>
            <a:off x="7168897" y="4731335"/>
            <a:ext cx="4206240" cy="1184585"/>
          </a:xfrm>
        </p:spPr>
        <p:txBody>
          <a:bodyPr/>
          <a:lstStyle/>
          <a:p>
            <a:endParaRPr lang="en-US"/>
          </a:p>
        </p:txBody>
      </p:sp>
      <p:sp>
        <p:nvSpPr>
          <p:cNvPr id="91" name="Picture Placeholder 3">
            <a:extLst>
              <a:ext uri="{FF2B5EF4-FFF2-40B4-BE49-F238E27FC236}">
                <a16:creationId xmlns:a16="http://schemas.microsoft.com/office/drawing/2014/main" id="{34B528FF-CE1A-0087-18CF-DB63DFCE8C6E}"/>
              </a:ext>
            </a:extLst>
          </p:cNvPr>
          <p:cNvSpPr>
            <a:spLocks noGrp="1"/>
          </p:cNvSpPr>
          <p:nvPr>
            <p:ph type="pic" sz="quarter" idx="13"/>
          </p:nvPr>
        </p:nvSpPr>
        <p:spPr>
          <a:xfrm>
            <a:off x="0" y="0"/>
            <a:ext cx="6584950" cy="6858000"/>
          </a:xfrm>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858000" y="1161288"/>
            <a:ext cx="4663440" cy="1554480"/>
          </a:xfrm>
        </p:spPr>
        <p:txBody>
          <a:bodyPr spcFirstLastPara="1" vert="horz" lIns="91425" tIns="45700" rIns="91425" bIns="45700" rtlCol="0" anchor="b" anchorCtr="0">
            <a:normAutofit/>
          </a:bodyPr>
          <a:lstStyle/>
          <a:p>
            <a:pPr>
              <a:buSzPts val="3200"/>
            </a:pPr>
            <a:r>
              <a:rPr lang="en-US" b="0"/>
              <a:t>Question</a:t>
            </a:r>
            <a:endParaRPr/>
          </a:p>
        </p:txBody>
      </p:sp>
      <p:pic>
        <p:nvPicPr>
          <p:cNvPr id="100" name="Picture 99" descr="Question mark boxes">
            <a:extLst>
              <a:ext uri="{FF2B5EF4-FFF2-40B4-BE49-F238E27FC236}">
                <a16:creationId xmlns:a16="http://schemas.microsoft.com/office/drawing/2014/main" id="{1641C683-3639-DABB-C20D-0B8B68F216DE}"/>
              </a:ext>
            </a:extLst>
          </p:cNvPr>
          <p:cNvPicPr>
            <a:picLocks noChangeAspect="1"/>
          </p:cNvPicPr>
          <p:nvPr/>
        </p:nvPicPr>
        <p:blipFill>
          <a:blip r:embed="rId3"/>
          <a:srcRect l="27928" r="22047"/>
          <a:stretch>
            <a:fillRect/>
          </a:stretch>
        </p:blipFill>
        <p:spPr>
          <a:xfrm>
            <a:off x="20" y="10"/>
            <a:ext cx="6099028" cy="6857990"/>
          </a:xfrm>
          <a:prstGeom prst="rect">
            <a:avLst/>
          </a:prstGeom>
          <a:noFill/>
        </p:spPr>
      </p:pic>
      <p:sp>
        <p:nvSpPr>
          <p:cNvPr id="101" name="Google Shape;96;p15"/>
          <p:cNvSpPr txBox="1">
            <a:spLocks noGrp="1"/>
          </p:cNvSpPr>
          <p:nvPr>
            <p:ph sz="quarter" idx="13"/>
          </p:nvPr>
        </p:nvSpPr>
        <p:spPr>
          <a:xfrm>
            <a:off x="6858000" y="2825496"/>
            <a:ext cx="4663440" cy="3337560"/>
          </a:xfrm>
        </p:spPr>
        <p:txBody>
          <a:bodyPr spcFirstLastPara="1" vert="horz" lIns="91425" tIns="45700" rIns="91425" bIns="45700" rtlCol="0" anchorCtr="0">
            <a:normAutofit/>
          </a:bodyPr>
          <a:lstStyle/>
          <a:p>
            <a:pPr marL="0" indent="0">
              <a:lnSpc>
                <a:spcPct val="110000"/>
              </a:lnSpc>
              <a:spcBef>
                <a:spcPts val="0"/>
              </a:spcBef>
              <a:spcAft>
                <a:spcPts val="600"/>
              </a:spcAft>
              <a:buSzPts val="1800"/>
            </a:pPr>
            <a:r>
              <a:rPr lang="en-US" sz="1100"/>
              <a:t>What effect does the </a:t>
            </a:r>
            <a:r>
              <a:rPr lang="en-US" sz="1100" err="1"/>
              <a:t>sudo</a:t>
            </a:r>
            <a:r>
              <a:rPr lang="en-US" sz="1100"/>
              <a:t> iptables --policy INPUT DROP command have on the access to computing resources?</a:t>
            </a:r>
            <a:endParaRPr sz="1100"/>
          </a:p>
          <a:p>
            <a:pPr marL="0" indent="0">
              <a:lnSpc>
                <a:spcPct val="110000"/>
              </a:lnSpc>
              <a:spcBef>
                <a:spcPts val="0"/>
              </a:spcBef>
              <a:spcAft>
                <a:spcPts val="600"/>
              </a:spcAft>
            </a:pPr>
            <a:endParaRPr sz="1100"/>
          </a:p>
          <a:p>
            <a:pPr marL="0" indent="0">
              <a:lnSpc>
                <a:spcPct val="110000"/>
              </a:lnSpc>
              <a:spcBef>
                <a:spcPts val="0"/>
              </a:spcBef>
              <a:spcAft>
                <a:spcPts val="600"/>
              </a:spcAft>
            </a:pPr>
            <a:r>
              <a:rPr lang="en-US" sz="1100"/>
              <a:t>Answer here: </a:t>
            </a:r>
            <a:endParaRPr sz="1100"/>
          </a:p>
          <a:p>
            <a:pPr marL="0" indent="0">
              <a:lnSpc>
                <a:spcPct val="110000"/>
              </a:lnSpc>
              <a:spcBef>
                <a:spcPts val="0"/>
              </a:spcBef>
              <a:spcAft>
                <a:spcPts val="600"/>
              </a:spcAft>
            </a:pPr>
            <a:r>
              <a:rPr lang="en-US" sz="1100"/>
              <a:t>That command drops all incoming connections incoming to the server.</a:t>
            </a:r>
            <a:endParaRPr sz="1100"/>
          </a:p>
          <a:p>
            <a:pPr marL="171450" indent="-82550">
              <a:lnSpc>
                <a:spcPct val="110000"/>
              </a:lnSpc>
              <a:spcBef>
                <a:spcPts val="0"/>
              </a:spcBef>
              <a:spcAft>
                <a:spcPts val="600"/>
              </a:spcAft>
            </a:pPr>
            <a:endParaRPr sz="1100"/>
          </a:p>
          <a:p>
            <a:pPr marL="171450" indent="-82550">
              <a:lnSpc>
                <a:spcPct val="110000"/>
              </a:lnSpc>
              <a:spcBef>
                <a:spcPts val="0"/>
              </a:spcBef>
              <a:spcAft>
                <a:spcPts val="600"/>
              </a:spcAft>
            </a:pPr>
            <a:endParaRPr sz="1100"/>
          </a:p>
          <a:p>
            <a:pPr marL="171450" indent="-82550">
              <a:lnSpc>
                <a:spcPct val="110000"/>
              </a:lnSpc>
              <a:spcBef>
                <a:spcPts val="0"/>
              </a:spcBef>
              <a:spcAft>
                <a:spcPts val="600"/>
              </a:spcAft>
            </a:pPr>
            <a:endParaRPr sz="1100"/>
          </a:p>
          <a:p>
            <a:pPr marL="171450" indent="-82550">
              <a:lnSpc>
                <a:spcPct val="110000"/>
              </a:lnSpc>
              <a:spcBef>
                <a:spcPts val="0"/>
              </a:spcBef>
              <a:spcAft>
                <a:spcPts val="600"/>
              </a:spcAft>
            </a:pPr>
            <a:endParaRPr sz="1100"/>
          </a:p>
          <a:p>
            <a:pPr marL="0" indent="0">
              <a:lnSpc>
                <a:spcPct val="110000"/>
              </a:lnSpc>
              <a:spcBef>
                <a:spcPts val="0"/>
              </a:spcBef>
              <a:spcAft>
                <a:spcPts val="600"/>
              </a:spcAft>
            </a:pPr>
            <a:endParaRPr sz="1100"/>
          </a:p>
          <a:p>
            <a:pPr marL="0" indent="0">
              <a:lnSpc>
                <a:spcPct val="110000"/>
              </a:lnSpc>
              <a:spcBef>
                <a:spcPts val="0"/>
              </a:spcBef>
              <a:spcAft>
                <a:spcPts val="600"/>
              </a:spcAft>
            </a:pPr>
            <a:r>
              <a:rPr lang="en-US" sz="1100"/>
              <a:t>References:</a:t>
            </a:r>
            <a:br>
              <a:rPr lang="en-US" sz="1100"/>
            </a:br>
            <a:r>
              <a:rPr lang="en-US" sz="1100"/>
              <a:t>Lab </a:t>
            </a:r>
            <a:endParaRPr sz="1100"/>
          </a:p>
        </p:txBody>
      </p:sp>
    </p:spTree>
  </p:cSld>
  <p:clrMapOvr>
    <a:masterClrMapping/>
  </p:clrMapOvr>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_win32_DN_V3" id="{9F427321-9060-43C1-8B15-4D38A9FA231C}" vid="{F91C65FD-DCCD-4832-9662-5F5E10615592}"/>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TotalTime>
  <Words>1944</Words>
  <Application>Microsoft Office PowerPoint</Application>
  <PresentationFormat>Widescreen</PresentationFormat>
  <Paragraphs>162</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Avenir Next LT Pro</vt:lpstr>
      <vt:lpstr>Calibri</vt:lpstr>
      <vt:lpstr>Neue Haas Grotesk Text Pro</vt:lpstr>
      <vt:lpstr>Helena</vt:lpstr>
      <vt:lpstr>Office Theme</vt:lpstr>
      <vt:lpstr>SEC285 Final Project Presentation</vt:lpstr>
      <vt:lpstr>SEC285 Final Project Overview </vt:lpstr>
      <vt:lpstr>Title Slide</vt:lpstr>
      <vt:lpstr>Introduction</vt:lpstr>
      <vt:lpstr>SEC285 Module 2 Asymmetric Key Encryption </vt:lpstr>
      <vt:lpstr>File Encryption</vt:lpstr>
      <vt:lpstr>File Decryption</vt:lpstr>
      <vt:lpstr>SEC285 Module 3 Stateful Firewall </vt:lpstr>
      <vt:lpstr>Question</vt:lpstr>
      <vt:lpstr>Nmap Scan</vt:lpstr>
      <vt:lpstr>SEC285 Module 4 Bring Your Own Device (BYOD)  Security Policy </vt:lpstr>
      <vt:lpstr>PowerPoint Presentation</vt:lpstr>
      <vt:lpstr>PowerPoint Presentation</vt:lpstr>
      <vt:lpstr>PowerPoint Presentation</vt:lpstr>
      <vt:lpstr>PowerPoint Presentation</vt:lpstr>
      <vt:lpstr>SEC285 Module 5 Multifactor Authentication (MFA) </vt:lpstr>
      <vt:lpstr>Common-auth Configuration File</vt:lpstr>
      <vt:lpstr>MFA Logon Screen</vt:lpstr>
      <vt:lpstr>SEC285 Module 6 Vulnerability Assessment</vt:lpstr>
      <vt:lpstr>Nmap</vt:lpstr>
      <vt:lpstr>NetCat</vt:lpstr>
      <vt:lpstr>Wireshark</vt:lpstr>
      <vt:lpstr>Nessus</vt:lpstr>
      <vt:lpstr>Challenges</vt:lpstr>
      <vt:lpstr>Career Skills</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Melisha Peel</dc:creator>
  <cp:lastModifiedBy>Melisha Peel</cp:lastModifiedBy>
  <cp:revision>6</cp:revision>
  <dcterms:created xsi:type="dcterms:W3CDTF">2013-07-15T20:26:40Z</dcterms:created>
  <dcterms:modified xsi:type="dcterms:W3CDTF">2025-08-29T14:45:11Z</dcterms:modified>
</cp:coreProperties>
</file>